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257" r:id="rId3"/>
    <p:sldId id="258" r:id="rId4"/>
    <p:sldId id="259" r:id="rId5"/>
    <p:sldId id="341" r:id="rId6"/>
    <p:sldId id="382" r:id="rId7"/>
    <p:sldId id="342" r:id="rId8"/>
    <p:sldId id="343" r:id="rId9"/>
    <p:sldId id="340" r:id="rId10"/>
    <p:sldId id="383" r:id="rId11"/>
    <p:sldId id="344" r:id="rId12"/>
    <p:sldId id="345" r:id="rId13"/>
    <p:sldId id="346" r:id="rId14"/>
    <p:sldId id="375" r:id="rId15"/>
    <p:sldId id="385" r:id="rId16"/>
    <p:sldId id="348" r:id="rId17"/>
    <p:sldId id="378" r:id="rId18"/>
    <p:sldId id="389" r:id="rId19"/>
    <p:sldId id="379" r:id="rId20"/>
    <p:sldId id="350" r:id="rId21"/>
    <p:sldId id="353" r:id="rId22"/>
    <p:sldId id="380" r:id="rId23"/>
    <p:sldId id="355" r:id="rId24"/>
    <p:sldId id="360" r:id="rId25"/>
    <p:sldId id="361" r:id="rId26"/>
    <p:sldId id="365" r:id="rId27"/>
    <p:sldId id="376" r:id="rId28"/>
    <p:sldId id="302" r:id="rId29"/>
  </p:sldIdLst>
  <p:sldSz cx="9144000" cy="6858000" type="screen4x3"/>
  <p:notesSz cx="6735763" cy="9866313"/>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3366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25" autoAdjust="0"/>
    <p:restoredTop sz="94660"/>
  </p:normalViewPr>
  <p:slideViewPr>
    <p:cSldViewPr>
      <p:cViewPr varScale="1">
        <p:scale>
          <a:sx n="107" d="100"/>
          <a:sy n="107" d="100"/>
        </p:scale>
        <p:origin x="-126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466092-A311-44A4-8CC9-BAEC06339B50}" type="doc">
      <dgm:prSet loTypeId="urn:microsoft.com/office/officeart/2005/8/layout/venn1" loCatId="relationship" qsTypeId="urn:microsoft.com/office/officeart/2005/8/quickstyle/simple1" qsCatId="simple" csTypeId="urn:microsoft.com/office/officeart/2005/8/colors/accent1_2" csCatId="accent1" phldr="1"/>
      <dgm:spPr/>
    </dgm:pt>
    <dgm:pt modelId="{D1D71464-B0E0-4A5B-A29E-A104D6875E77}">
      <dgm:prSet phldrT="[Teksts]" custT="1"/>
      <dgm:spPr>
        <a:solidFill>
          <a:schemeClr val="bg2">
            <a:lumMod val="75000"/>
            <a:alpha val="50000"/>
          </a:schemeClr>
        </a:solidFill>
      </dgm:spPr>
      <dgm:t>
        <a:bodyPr/>
        <a:lstStyle/>
        <a:p>
          <a:r>
            <a:rPr lang="lv-LV" sz="4400" dirty="0" smtClean="0">
              <a:latin typeface="+mn-lt"/>
              <a:cs typeface="Arial" panose="020B0604020202020204" pitchFamily="34" charset="0"/>
            </a:rPr>
            <a:t>15-16 gadus veci jaunieši</a:t>
          </a:r>
          <a:endParaRPr lang="lv-LV" sz="4400" dirty="0">
            <a:latin typeface="+mn-lt"/>
            <a:cs typeface="Arial" panose="020B0604020202020204" pitchFamily="34" charset="0"/>
          </a:endParaRPr>
        </a:p>
      </dgm:t>
    </dgm:pt>
    <dgm:pt modelId="{FAC85C06-988F-4E34-B964-18065BB16BC3}" type="parTrans" cxnId="{F1BB8370-21A6-4C07-B78F-C730E9F6DFA2}">
      <dgm:prSet/>
      <dgm:spPr/>
      <dgm:t>
        <a:bodyPr/>
        <a:lstStyle/>
        <a:p>
          <a:endParaRPr lang="lv-LV">
            <a:latin typeface="+mn-lt"/>
          </a:endParaRPr>
        </a:p>
      </dgm:t>
    </dgm:pt>
    <dgm:pt modelId="{7EC753A0-FC0B-4DD1-9BE7-4161B746D8FE}" type="sibTrans" cxnId="{F1BB8370-21A6-4C07-B78F-C730E9F6DFA2}">
      <dgm:prSet/>
      <dgm:spPr/>
      <dgm:t>
        <a:bodyPr/>
        <a:lstStyle/>
        <a:p>
          <a:endParaRPr lang="lv-LV">
            <a:latin typeface="+mn-lt"/>
          </a:endParaRPr>
        </a:p>
      </dgm:t>
    </dgm:pt>
    <dgm:pt modelId="{AD016BB1-7E54-4DCF-B90C-44F99BA60627}">
      <dgm:prSet phldrT="[Teksts]" custT="1"/>
      <dgm:spPr>
        <a:solidFill>
          <a:schemeClr val="bg2">
            <a:lumMod val="75000"/>
            <a:alpha val="50000"/>
          </a:schemeClr>
        </a:solidFill>
      </dgm:spPr>
      <dgm:t>
        <a:bodyPr/>
        <a:lstStyle/>
        <a:p>
          <a:r>
            <a:rPr lang="lv-LV" sz="4400" dirty="0" smtClean="0"/>
            <a:t>3139</a:t>
          </a:r>
        </a:p>
        <a:p>
          <a:r>
            <a:rPr lang="lv-LV" sz="4400" dirty="0" smtClean="0"/>
            <a:t>skolēni</a:t>
          </a:r>
          <a:endParaRPr lang="lv-LV" sz="4400" dirty="0">
            <a:latin typeface="+mn-lt"/>
            <a:cs typeface="Arial" panose="020B0604020202020204" pitchFamily="34" charset="0"/>
          </a:endParaRPr>
        </a:p>
      </dgm:t>
    </dgm:pt>
    <dgm:pt modelId="{F98E6C29-32D2-443E-9E38-39010707AB4F}" type="parTrans" cxnId="{1AAFE039-D3E3-4191-8CD7-AC7DC5AD3CAB}">
      <dgm:prSet/>
      <dgm:spPr/>
      <dgm:t>
        <a:bodyPr/>
        <a:lstStyle/>
        <a:p>
          <a:endParaRPr lang="lv-LV">
            <a:latin typeface="+mn-lt"/>
          </a:endParaRPr>
        </a:p>
      </dgm:t>
    </dgm:pt>
    <dgm:pt modelId="{88854589-5666-4DB5-AD0F-4CA95BF61AC9}" type="sibTrans" cxnId="{1AAFE039-D3E3-4191-8CD7-AC7DC5AD3CAB}">
      <dgm:prSet/>
      <dgm:spPr/>
      <dgm:t>
        <a:bodyPr/>
        <a:lstStyle/>
        <a:p>
          <a:endParaRPr lang="lv-LV">
            <a:latin typeface="+mn-lt"/>
          </a:endParaRPr>
        </a:p>
      </dgm:t>
    </dgm:pt>
    <dgm:pt modelId="{D2D4A782-411C-4150-9BF2-55CB4588DEC1}" type="pres">
      <dgm:prSet presAssocID="{E7466092-A311-44A4-8CC9-BAEC06339B50}" presName="compositeShape" presStyleCnt="0">
        <dgm:presLayoutVars>
          <dgm:chMax val="7"/>
          <dgm:dir/>
          <dgm:resizeHandles val="exact"/>
        </dgm:presLayoutVars>
      </dgm:prSet>
      <dgm:spPr/>
    </dgm:pt>
    <dgm:pt modelId="{53111929-A733-4CF3-B8E8-9695E3077F84}" type="pres">
      <dgm:prSet presAssocID="{D1D71464-B0E0-4A5B-A29E-A104D6875E77}" presName="circ1" presStyleLbl="vennNode1" presStyleIdx="0" presStyleCnt="2"/>
      <dgm:spPr/>
      <dgm:t>
        <a:bodyPr/>
        <a:lstStyle/>
        <a:p>
          <a:endParaRPr lang="lv-LV"/>
        </a:p>
      </dgm:t>
    </dgm:pt>
    <dgm:pt modelId="{82D797A6-8546-4EAB-948E-F4E9D222A763}" type="pres">
      <dgm:prSet presAssocID="{D1D71464-B0E0-4A5B-A29E-A104D6875E77}" presName="circ1Tx" presStyleLbl="revTx" presStyleIdx="0" presStyleCnt="0">
        <dgm:presLayoutVars>
          <dgm:chMax val="0"/>
          <dgm:chPref val="0"/>
          <dgm:bulletEnabled val="1"/>
        </dgm:presLayoutVars>
      </dgm:prSet>
      <dgm:spPr/>
      <dgm:t>
        <a:bodyPr/>
        <a:lstStyle/>
        <a:p>
          <a:endParaRPr lang="lv-LV"/>
        </a:p>
      </dgm:t>
    </dgm:pt>
    <dgm:pt modelId="{C76BEA77-03FE-440F-B225-7F278B8F1BCD}" type="pres">
      <dgm:prSet presAssocID="{AD016BB1-7E54-4DCF-B90C-44F99BA60627}" presName="circ2" presStyleLbl="vennNode1" presStyleIdx="1" presStyleCnt="2" custAng="0" custLinFactNeighborX="1429" custLinFactNeighborY="551"/>
      <dgm:spPr/>
      <dgm:t>
        <a:bodyPr/>
        <a:lstStyle/>
        <a:p>
          <a:endParaRPr lang="lv-LV"/>
        </a:p>
      </dgm:t>
    </dgm:pt>
    <dgm:pt modelId="{7B3F33E1-A46D-439F-BE50-129764CE2CDD}" type="pres">
      <dgm:prSet presAssocID="{AD016BB1-7E54-4DCF-B90C-44F99BA60627}" presName="circ2Tx" presStyleLbl="revTx" presStyleIdx="0" presStyleCnt="0">
        <dgm:presLayoutVars>
          <dgm:chMax val="0"/>
          <dgm:chPref val="0"/>
          <dgm:bulletEnabled val="1"/>
        </dgm:presLayoutVars>
      </dgm:prSet>
      <dgm:spPr/>
      <dgm:t>
        <a:bodyPr/>
        <a:lstStyle/>
        <a:p>
          <a:endParaRPr lang="lv-LV"/>
        </a:p>
      </dgm:t>
    </dgm:pt>
  </dgm:ptLst>
  <dgm:cxnLst>
    <dgm:cxn modelId="{FCD33B5C-16C6-429F-BFCD-B403796BA707}" type="presOf" srcId="{D1D71464-B0E0-4A5B-A29E-A104D6875E77}" destId="{53111929-A733-4CF3-B8E8-9695E3077F84}" srcOrd="0" destOrd="0" presId="urn:microsoft.com/office/officeart/2005/8/layout/venn1"/>
    <dgm:cxn modelId="{86042249-F3CD-4044-BB17-9A781BA08ABB}" type="presOf" srcId="{AD016BB1-7E54-4DCF-B90C-44F99BA60627}" destId="{7B3F33E1-A46D-439F-BE50-129764CE2CDD}" srcOrd="1" destOrd="0" presId="urn:microsoft.com/office/officeart/2005/8/layout/venn1"/>
    <dgm:cxn modelId="{D1348DED-8948-46FE-A7E5-9F668BA65C7C}" type="presOf" srcId="{AD016BB1-7E54-4DCF-B90C-44F99BA60627}" destId="{C76BEA77-03FE-440F-B225-7F278B8F1BCD}" srcOrd="0" destOrd="0" presId="urn:microsoft.com/office/officeart/2005/8/layout/venn1"/>
    <dgm:cxn modelId="{F9651B89-BEDC-4DD8-8BD8-2C4E2A2C7F8F}" type="presOf" srcId="{D1D71464-B0E0-4A5B-A29E-A104D6875E77}" destId="{82D797A6-8546-4EAB-948E-F4E9D222A763}" srcOrd="1" destOrd="0" presId="urn:microsoft.com/office/officeart/2005/8/layout/venn1"/>
    <dgm:cxn modelId="{2FA4E7FC-5C9F-4CD2-860A-E3C25581E6E6}" type="presOf" srcId="{E7466092-A311-44A4-8CC9-BAEC06339B50}" destId="{D2D4A782-411C-4150-9BF2-55CB4588DEC1}" srcOrd="0" destOrd="0" presId="urn:microsoft.com/office/officeart/2005/8/layout/venn1"/>
    <dgm:cxn modelId="{F1BB8370-21A6-4C07-B78F-C730E9F6DFA2}" srcId="{E7466092-A311-44A4-8CC9-BAEC06339B50}" destId="{D1D71464-B0E0-4A5B-A29E-A104D6875E77}" srcOrd="0" destOrd="0" parTransId="{FAC85C06-988F-4E34-B964-18065BB16BC3}" sibTransId="{7EC753A0-FC0B-4DD1-9BE7-4161B746D8FE}"/>
    <dgm:cxn modelId="{1AAFE039-D3E3-4191-8CD7-AC7DC5AD3CAB}" srcId="{E7466092-A311-44A4-8CC9-BAEC06339B50}" destId="{AD016BB1-7E54-4DCF-B90C-44F99BA60627}" srcOrd="1" destOrd="0" parTransId="{F98E6C29-32D2-443E-9E38-39010707AB4F}" sibTransId="{88854589-5666-4DB5-AD0F-4CA95BF61AC9}"/>
    <dgm:cxn modelId="{4F94B3B7-C231-4946-B266-04ACF1AD2E8B}" type="presParOf" srcId="{D2D4A782-411C-4150-9BF2-55CB4588DEC1}" destId="{53111929-A733-4CF3-B8E8-9695E3077F84}" srcOrd="0" destOrd="0" presId="urn:microsoft.com/office/officeart/2005/8/layout/venn1"/>
    <dgm:cxn modelId="{E69B9562-F434-4CF4-84D1-D273EE9B6CD1}" type="presParOf" srcId="{D2D4A782-411C-4150-9BF2-55CB4588DEC1}" destId="{82D797A6-8546-4EAB-948E-F4E9D222A763}" srcOrd="1" destOrd="0" presId="urn:microsoft.com/office/officeart/2005/8/layout/venn1"/>
    <dgm:cxn modelId="{3689A61B-DCB8-4512-9A59-D4C20A2E5C1F}" type="presParOf" srcId="{D2D4A782-411C-4150-9BF2-55CB4588DEC1}" destId="{C76BEA77-03FE-440F-B225-7F278B8F1BCD}" srcOrd="2" destOrd="0" presId="urn:microsoft.com/office/officeart/2005/8/layout/venn1"/>
    <dgm:cxn modelId="{7E1E4475-9EB8-41B1-BDA7-97558B929669}" type="presParOf" srcId="{D2D4A782-411C-4150-9BF2-55CB4588DEC1}" destId="{7B3F33E1-A46D-439F-BE50-129764CE2CDD}"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11929-A733-4CF3-B8E8-9695E3077F84}">
      <dsp:nvSpPr>
        <dsp:cNvPr id="0" name=""/>
        <dsp:cNvSpPr/>
      </dsp:nvSpPr>
      <dsp:spPr>
        <a:xfrm>
          <a:off x="242023" y="12310"/>
          <a:ext cx="4501341" cy="4501341"/>
        </a:xfrm>
        <a:prstGeom prst="ellipse">
          <a:avLst/>
        </a:prstGeom>
        <a:solidFill>
          <a:schemeClr val="bg2">
            <a:lumMod val="75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955800">
            <a:lnSpc>
              <a:spcPct val="90000"/>
            </a:lnSpc>
            <a:spcBef>
              <a:spcPct val="0"/>
            </a:spcBef>
            <a:spcAft>
              <a:spcPct val="35000"/>
            </a:spcAft>
          </a:pPr>
          <a:r>
            <a:rPr lang="lv-LV" sz="4400" kern="1200" dirty="0" smtClean="0">
              <a:latin typeface="+mn-lt"/>
              <a:cs typeface="Arial" panose="020B0604020202020204" pitchFamily="34" charset="0"/>
            </a:rPr>
            <a:t>15-16 gadus veci jaunieši</a:t>
          </a:r>
          <a:endParaRPr lang="lv-LV" sz="4400" kern="1200" dirty="0">
            <a:latin typeface="+mn-lt"/>
            <a:cs typeface="Arial" panose="020B0604020202020204" pitchFamily="34" charset="0"/>
          </a:endParaRPr>
        </a:p>
      </dsp:txBody>
      <dsp:txXfrm>
        <a:off x="870589" y="543115"/>
        <a:ext cx="2595368" cy="3439731"/>
      </dsp:txXfrm>
    </dsp:sp>
    <dsp:sp modelId="{C76BEA77-03FE-440F-B225-7F278B8F1BCD}">
      <dsp:nvSpPr>
        <dsp:cNvPr id="0" name=""/>
        <dsp:cNvSpPr/>
      </dsp:nvSpPr>
      <dsp:spPr>
        <a:xfrm>
          <a:off x="3550558" y="24621"/>
          <a:ext cx="4501341" cy="4501341"/>
        </a:xfrm>
        <a:prstGeom prst="ellipse">
          <a:avLst/>
        </a:prstGeom>
        <a:solidFill>
          <a:schemeClr val="bg2">
            <a:lumMod val="75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955800">
            <a:lnSpc>
              <a:spcPct val="90000"/>
            </a:lnSpc>
            <a:spcBef>
              <a:spcPct val="0"/>
            </a:spcBef>
            <a:spcAft>
              <a:spcPct val="35000"/>
            </a:spcAft>
          </a:pPr>
          <a:r>
            <a:rPr lang="lv-LV" sz="4400" kern="1200" dirty="0" smtClean="0"/>
            <a:t>3139</a:t>
          </a:r>
        </a:p>
        <a:p>
          <a:pPr lvl="0" algn="ctr" defTabSz="1955800">
            <a:lnSpc>
              <a:spcPct val="90000"/>
            </a:lnSpc>
            <a:spcBef>
              <a:spcPct val="0"/>
            </a:spcBef>
            <a:spcAft>
              <a:spcPct val="35000"/>
            </a:spcAft>
          </a:pPr>
          <a:r>
            <a:rPr lang="lv-LV" sz="4400" kern="1200" dirty="0" smtClean="0"/>
            <a:t>skolēni</a:t>
          </a:r>
          <a:endParaRPr lang="lv-LV" sz="4400" kern="1200" dirty="0">
            <a:latin typeface="+mn-lt"/>
            <a:cs typeface="Arial" panose="020B0604020202020204" pitchFamily="34" charset="0"/>
          </a:endParaRPr>
        </a:p>
      </dsp:txBody>
      <dsp:txXfrm>
        <a:off x="4827966" y="555426"/>
        <a:ext cx="2595368" cy="3439731"/>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86621A9B-5A61-4731-B0E9-17E983803138}" type="datetimeFigureOut">
              <a:rPr lang="lv-LV" smtClean="0"/>
              <a:pPr/>
              <a:t>07.04.2017</a:t>
            </a:fld>
            <a:endParaRPr lang="lv-LV"/>
          </a:p>
        </p:txBody>
      </p:sp>
      <p:sp>
        <p:nvSpPr>
          <p:cNvPr id="4" name="Kājenes vietturis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lv-LV"/>
          </a:p>
        </p:txBody>
      </p:sp>
      <p:sp>
        <p:nvSpPr>
          <p:cNvPr id="5" name="Slaida numura vietturis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40A562A6-5859-48A9-8F28-CCFDAE2610FB}" type="slidenum">
              <a:rPr lang="lv-LV" smtClean="0"/>
              <a:pPr/>
              <a:t>‹#›</a:t>
            </a:fld>
            <a:endParaRPr lang="lv-LV"/>
          </a:p>
        </p:txBody>
      </p:sp>
    </p:spTree>
    <p:extLst>
      <p:ext uri="{BB962C8B-B14F-4D97-AF65-F5344CB8AC3E}">
        <p14:creationId xmlns:p14="http://schemas.microsoft.com/office/powerpoint/2010/main" val="24219452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61BEA1BE-060C-4A67-9190-C7F43B3A443B}" type="datetimeFigureOut">
              <a:rPr lang="lv-LV" smtClean="0"/>
              <a:pPr/>
              <a:t>07.04.2017</a:t>
            </a:fld>
            <a:endParaRPr lang="lv-LV"/>
          </a:p>
        </p:txBody>
      </p:sp>
      <p:sp>
        <p:nvSpPr>
          <p:cNvPr id="4" name="Slaida attēla vietturis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lv-LV"/>
          </a:p>
        </p:txBody>
      </p:sp>
      <p:sp>
        <p:nvSpPr>
          <p:cNvPr id="5" name="Piezīmju vietturis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6" name="Kājenes vietturis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lv-LV"/>
          </a:p>
        </p:txBody>
      </p:sp>
      <p:sp>
        <p:nvSpPr>
          <p:cNvPr id="7" name="Slaida numura vietturis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632D3D63-8DEB-468C-93EC-6610A4ED70DE}" type="slidenum">
              <a:rPr lang="lv-LV" smtClean="0"/>
              <a:pPr/>
              <a:t>‹#›</a:t>
            </a:fld>
            <a:endParaRPr lang="lv-LV"/>
          </a:p>
        </p:txBody>
      </p:sp>
    </p:spTree>
    <p:extLst>
      <p:ext uri="{BB962C8B-B14F-4D97-AF65-F5344CB8AC3E}">
        <p14:creationId xmlns:p14="http://schemas.microsoft.com/office/powerpoint/2010/main" val="14749446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dirty="0" smtClean="0"/>
              <a:t>Labdien, šodien prezentēšu Jums </a:t>
            </a:r>
            <a:r>
              <a:rPr lang="lv-LV" dirty="0" err="1" smtClean="0"/>
              <a:t>Pētijuma</a:t>
            </a:r>
            <a:r>
              <a:rPr lang="lv-LV" dirty="0" smtClean="0"/>
              <a:t> Riska</a:t>
            </a:r>
            <a:r>
              <a:rPr lang="lv-LV" baseline="0" dirty="0" smtClean="0"/>
              <a:t> un aizsargājošo faktoru ietekme uz atkarību izraisošo vielu lietošanas līmeni jauniešu vidū. 6. posmu. Kurš norisinās ik pēc dieviem gadiem.</a:t>
            </a:r>
            <a:endParaRPr lang="lv-LV" dirty="0"/>
          </a:p>
        </p:txBody>
      </p:sp>
      <p:sp>
        <p:nvSpPr>
          <p:cNvPr id="4" name="Slaida numura vietturis 3"/>
          <p:cNvSpPr>
            <a:spLocks noGrp="1"/>
          </p:cNvSpPr>
          <p:nvPr>
            <p:ph type="sldNum" sz="quarter" idx="10"/>
          </p:nvPr>
        </p:nvSpPr>
        <p:spPr/>
        <p:txBody>
          <a:bodyPr/>
          <a:lstStyle/>
          <a:p>
            <a:fld id="{632D3D63-8DEB-468C-93EC-6610A4ED70DE}" type="slidenum">
              <a:rPr lang="lv-LV" smtClean="0"/>
              <a:pPr/>
              <a:t>1</a:t>
            </a:fld>
            <a:endParaRPr lang="lv-LV"/>
          </a:p>
        </p:txBody>
      </p:sp>
    </p:spTree>
    <p:extLst>
      <p:ext uri="{BB962C8B-B14F-4D97-AF65-F5344CB8AC3E}">
        <p14:creationId xmlns:p14="http://schemas.microsoft.com/office/powerpoint/2010/main" val="21546013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dirty="0" smtClean="0"/>
              <a:t>Kā vēl viena pozitīva</a:t>
            </a:r>
            <a:r>
              <a:rPr lang="lv-LV" baseline="0" dirty="0" smtClean="0"/>
              <a:t> tendence jāatzīmē, ka ar katru gadu sarūk to skolēnu skaits, kuri lietojuši </a:t>
            </a:r>
            <a:r>
              <a:rPr lang="lv-LV" baseline="0" dirty="0" err="1" smtClean="0"/>
              <a:t>ūdenspīpi</a:t>
            </a:r>
            <a:r>
              <a:rPr lang="lv-LV" baseline="0" dirty="0" smtClean="0"/>
              <a:t>.. Kā redzams arī grafikā </a:t>
            </a:r>
            <a:r>
              <a:rPr lang="lv-LV" baseline="0" dirty="0" err="1" smtClean="0"/>
              <a:t>ūdenspīpe</a:t>
            </a:r>
            <a:r>
              <a:rPr lang="lv-LV" baseline="0" dirty="0" smtClean="0"/>
              <a:t> vairs nav tik populāra kā pirms 8 gadiem.</a:t>
            </a:r>
            <a:endParaRPr lang="lv-LV" dirty="0"/>
          </a:p>
        </p:txBody>
      </p:sp>
      <p:sp>
        <p:nvSpPr>
          <p:cNvPr id="4" name="Slaida numura vietturis 3"/>
          <p:cNvSpPr>
            <a:spLocks noGrp="1"/>
          </p:cNvSpPr>
          <p:nvPr>
            <p:ph type="sldNum" sz="quarter" idx="10"/>
          </p:nvPr>
        </p:nvSpPr>
        <p:spPr/>
        <p:txBody>
          <a:bodyPr/>
          <a:lstStyle/>
          <a:p>
            <a:fld id="{632D3D63-8DEB-468C-93EC-6610A4ED70DE}" type="slidenum">
              <a:rPr lang="lv-LV" smtClean="0"/>
              <a:pPr/>
              <a:t>10</a:t>
            </a:fld>
            <a:endParaRPr lang="lv-LV"/>
          </a:p>
        </p:txBody>
      </p:sp>
    </p:spTree>
    <p:extLst>
      <p:ext uri="{BB962C8B-B14F-4D97-AF65-F5344CB8AC3E}">
        <p14:creationId xmlns:p14="http://schemas.microsoft.com/office/powerpoint/2010/main" val="6343760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dirty="0" smtClean="0"/>
              <a:t>Arī šogad pārliecinoši vairākums 76 % jaunieši</a:t>
            </a:r>
            <a:r>
              <a:rPr lang="lv-LV" baseline="0" dirty="0" smtClean="0"/>
              <a:t> atzina, ka savā dzīvē ir lietojuši alkoholu, bet kā redzat šis skaits ar katru pētījumu turpina nedaudz samazināties.</a:t>
            </a:r>
            <a:endParaRPr lang="lv-LV" dirty="0"/>
          </a:p>
        </p:txBody>
      </p:sp>
      <p:sp>
        <p:nvSpPr>
          <p:cNvPr id="4" name="Slaida numura vietturis 3"/>
          <p:cNvSpPr>
            <a:spLocks noGrp="1"/>
          </p:cNvSpPr>
          <p:nvPr>
            <p:ph type="sldNum" sz="quarter" idx="10"/>
          </p:nvPr>
        </p:nvSpPr>
        <p:spPr/>
        <p:txBody>
          <a:bodyPr/>
          <a:lstStyle/>
          <a:p>
            <a:fld id="{632D3D63-8DEB-468C-93EC-6610A4ED70DE}" type="slidenum">
              <a:rPr lang="lv-LV" smtClean="0"/>
              <a:pPr/>
              <a:t>11</a:t>
            </a:fld>
            <a:endParaRPr lang="lv-LV"/>
          </a:p>
        </p:txBody>
      </p:sp>
    </p:spTree>
    <p:extLst>
      <p:ext uri="{BB962C8B-B14F-4D97-AF65-F5344CB8AC3E}">
        <p14:creationId xmlns:p14="http://schemas.microsoft.com/office/powerpoint/2010/main" val="7915243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dirty="0" smtClean="0"/>
              <a:t>Arī jauniešu</a:t>
            </a:r>
            <a:r>
              <a:rPr lang="lv-LV" baseline="0" dirty="0" smtClean="0"/>
              <a:t> skaits, kuri atzina, ka dzīves laikā ir piedzērušies kaut reizi ir mazāks nekā visos iepriekšējos pētījuma rezultātos. Piemēram 2012. gadā tie bija 57%, 16. gadā 39%. </a:t>
            </a:r>
            <a:endParaRPr lang="lv-LV" dirty="0"/>
          </a:p>
        </p:txBody>
      </p:sp>
      <p:sp>
        <p:nvSpPr>
          <p:cNvPr id="4" name="Slaida numura vietturis 3"/>
          <p:cNvSpPr>
            <a:spLocks noGrp="1"/>
          </p:cNvSpPr>
          <p:nvPr>
            <p:ph type="sldNum" sz="quarter" idx="10"/>
          </p:nvPr>
        </p:nvSpPr>
        <p:spPr/>
        <p:txBody>
          <a:bodyPr/>
          <a:lstStyle/>
          <a:p>
            <a:fld id="{632D3D63-8DEB-468C-93EC-6610A4ED70DE}" type="slidenum">
              <a:rPr lang="lv-LV" smtClean="0"/>
              <a:pPr/>
              <a:t>12</a:t>
            </a:fld>
            <a:endParaRPr lang="lv-LV"/>
          </a:p>
        </p:txBody>
      </p:sp>
    </p:spTree>
    <p:extLst>
      <p:ext uri="{BB962C8B-B14F-4D97-AF65-F5344CB8AC3E}">
        <p14:creationId xmlns:p14="http://schemas.microsoft.com/office/powerpoint/2010/main" val="14856934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dirty="0" smtClean="0"/>
              <a:t>Šajā grafikā var redzēt to,</a:t>
            </a:r>
            <a:r>
              <a:rPr lang="lv-LV" baseline="0" dirty="0" smtClean="0"/>
              <a:t> ka ir mainījušies alkoholisko dzērienu izvēle jauniešu vidū. Šogad pirmo reizi biežāk lietoto dzērienu sarakstā ir vīns, bet šogad nedaudz diemžēl ir pieaudzis to jauniešu skaits, kuri lietojuši stipros alkoholiskos dzērienus.</a:t>
            </a:r>
            <a:endParaRPr lang="lv-LV" dirty="0"/>
          </a:p>
        </p:txBody>
      </p:sp>
      <p:sp>
        <p:nvSpPr>
          <p:cNvPr id="4" name="Slaida numura vietturis 3"/>
          <p:cNvSpPr>
            <a:spLocks noGrp="1"/>
          </p:cNvSpPr>
          <p:nvPr>
            <p:ph type="sldNum" sz="quarter" idx="10"/>
          </p:nvPr>
        </p:nvSpPr>
        <p:spPr/>
        <p:txBody>
          <a:bodyPr/>
          <a:lstStyle/>
          <a:p>
            <a:fld id="{632D3D63-8DEB-468C-93EC-6610A4ED70DE}" type="slidenum">
              <a:rPr lang="lv-LV" smtClean="0"/>
              <a:pPr/>
              <a:t>13</a:t>
            </a:fld>
            <a:endParaRPr lang="lv-LV"/>
          </a:p>
        </p:txBody>
      </p:sp>
    </p:spTree>
    <p:extLst>
      <p:ext uri="{BB962C8B-B14F-4D97-AF65-F5344CB8AC3E}">
        <p14:creationId xmlns:p14="http://schemas.microsoft.com/office/powerpoint/2010/main" val="19935240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dirty="0" smtClean="0"/>
              <a:t>Tāpat kā smēķēšanai kopumā pieaug alkohola lietošanas uzsākšanas vecums. Biežāk</a:t>
            </a:r>
            <a:r>
              <a:rPr lang="lv-LV" baseline="0" dirty="0" smtClean="0"/>
              <a:t> tiek norādīts 14 gadu vecumā vai pat vēlāk. Problēma ir tāda , ka alkoholiskos dzērienus jaunieši visbiežāk lieto mājas apstākļos.</a:t>
            </a:r>
            <a:endParaRPr lang="lv-LV" dirty="0"/>
          </a:p>
        </p:txBody>
      </p:sp>
      <p:sp>
        <p:nvSpPr>
          <p:cNvPr id="4" name="Slaida numura vietturis 3"/>
          <p:cNvSpPr>
            <a:spLocks noGrp="1"/>
          </p:cNvSpPr>
          <p:nvPr>
            <p:ph type="sldNum" sz="quarter" idx="10"/>
          </p:nvPr>
        </p:nvSpPr>
        <p:spPr/>
        <p:txBody>
          <a:bodyPr/>
          <a:lstStyle/>
          <a:p>
            <a:fld id="{632D3D63-8DEB-468C-93EC-6610A4ED70DE}" type="slidenum">
              <a:rPr lang="lv-LV" smtClean="0"/>
              <a:pPr/>
              <a:t>14</a:t>
            </a:fld>
            <a:endParaRPr lang="lv-LV"/>
          </a:p>
        </p:txBody>
      </p:sp>
    </p:spTree>
    <p:extLst>
      <p:ext uri="{BB962C8B-B14F-4D97-AF65-F5344CB8AC3E}">
        <p14:creationId xmlns:p14="http://schemas.microsoft.com/office/powerpoint/2010/main" val="24490613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dirty="0" smtClean="0"/>
              <a:t>Tā nav problēma tikai pie mums,</a:t>
            </a:r>
            <a:r>
              <a:rPr lang="lv-LV" baseline="0" dirty="0" smtClean="0"/>
              <a:t> arī citās valstu pilsētās kā biezākās iedzeršanas vietas jaunieši ir atzīmējuši esot pie kāda ciemos vai arī savās mājās.</a:t>
            </a:r>
            <a:endParaRPr lang="lv-LV" dirty="0"/>
          </a:p>
        </p:txBody>
      </p:sp>
      <p:sp>
        <p:nvSpPr>
          <p:cNvPr id="4" name="Slaida numura vietturis 3"/>
          <p:cNvSpPr>
            <a:spLocks noGrp="1"/>
          </p:cNvSpPr>
          <p:nvPr>
            <p:ph type="sldNum" sz="quarter" idx="10"/>
          </p:nvPr>
        </p:nvSpPr>
        <p:spPr/>
        <p:txBody>
          <a:bodyPr/>
          <a:lstStyle/>
          <a:p>
            <a:fld id="{632D3D63-8DEB-468C-93EC-6610A4ED70DE}" type="slidenum">
              <a:rPr lang="lv-LV" smtClean="0"/>
              <a:pPr/>
              <a:t>15</a:t>
            </a:fld>
            <a:endParaRPr lang="lv-LV"/>
          </a:p>
        </p:txBody>
      </p:sp>
    </p:spTree>
    <p:extLst>
      <p:ext uri="{BB962C8B-B14F-4D97-AF65-F5344CB8AC3E}">
        <p14:creationId xmlns:p14="http://schemas.microsoft.com/office/powerpoint/2010/main" val="24157507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dirty="0" smtClean="0"/>
              <a:t>To vienu reizi ir pamēģinājuši 16%</a:t>
            </a:r>
            <a:r>
              <a:rPr lang="lv-LV" baseline="0" dirty="0" smtClean="0"/>
              <a:t> skolēnu. Identiski rezultāti tika iegūti 14. gadā un tas ir mazāk nekā 2006.līdz 2012. gada pētījuma rezultātos.</a:t>
            </a:r>
            <a:endParaRPr lang="lv-LV" dirty="0"/>
          </a:p>
        </p:txBody>
      </p:sp>
      <p:sp>
        <p:nvSpPr>
          <p:cNvPr id="4" name="Slaida numura vietturis 3"/>
          <p:cNvSpPr>
            <a:spLocks noGrp="1"/>
          </p:cNvSpPr>
          <p:nvPr>
            <p:ph type="sldNum" sz="quarter" idx="10"/>
          </p:nvPr>
        </p:nvSpPr>
        <p:spPr/>
        <p:txBody>
          <a:bodyPr/>
          <a:lstStyle/>
          <a:p>
            <a:fld id="{632D3D63-8DEB-468C-93EC-6610A4ED70DE}" type="slidenum">
              <a:rPr lang="lv-LV" smtClean="0"/>
              <a:pPr/>
              <a:t>16</a:t>
            </a:fld>
            <a:endParaRPr lang="lv-LV"/>
          </a:p>
        </p:txBody>
      </p:sp>
    </p:spTree>
    <p:extLst>
      <p:ext uri="{BB962C8B-B14F-4D97-AF65-F5344CB8AC3E}">
        <p14:creationId xmlns:p14="http://schemas.microsoft.com/office/powerpoint/2010/main" val="26632340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dirty="0" smtClean="0"/>
              <a:t>Marihuānu pirmo reizi pamēģinājuši salīdzinoši vēlāk 14-15 gadu vecumā nekā alkoholu vai</a:t>
            </a:r>
            <a:r>
              <a:rPr lang="lv-LV" baseline="0" dirty="0" smtClean="0"/>
              <a:t> smēķēšana. Tomēr ir bīstama tendence- pieaug to jauniešu skaits, kuri marihuānu izmēģina agrā vecumā.</a:t>
            </a:r>
            <a:endParaRPr lang="lv-LV" dirty="0"/>
          </a:p>
        </p:txBody>
      </p:sp>
      <p:sp>
        <p:nvSpPr>
          <p:cNvPr id="4" name="Slaida numura vietturis 3"/>
          <p:cNvSpPr>
            <a:spLocks noGrp="1"/>
          </p:cNvSpPr>
          <p:nvPr>
            <p:ph type="sldNum" sz="quarter" idx="10"/>
          </p:nvPr>
        </p:nvSpPr>
        <p:spPr/>
        <p:txBody>
          <a:bodyPr/>
          <a:lstStyle/>
          <a:p>
            <a:fld id="{632D3D63-8DEB-468C-93EC-6610A4ED70DE}" type="slidenum">
              <a:rPr lang="lv-LV" smtClean="0"/>
              <a:pPr/>
              <a:t>17</a:t>
            </a:fld>
            <a:endParaRPr lang="lv-LV"/>
          </a:p>
        </p:txBody>
      </p:sp>
    </p:spTree>
    <p:extLst>
      <p:ext uri="{BB962C8B-B14F-4D97-AF65-F5344CB8AC3E}">
        <p14:creationId xmlns:p14="http://schemas.microsoft.com/office/powerpoint/2010/main" val="17913773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10"/>
          </p:nvPr>
        </p:nvSpPr>
        <p:spPr/>
        <p:txBody>
          <a:bodyPr/>
          <a:lstStyle/>
          <a:p>
            <a:fld id="{632D3D63-8DEB-468C-93EC-6610A4ED70DE}" type="slidenum">
              <a:rPr lang="lv-LV" smtClean="0"/>
              <a:pPr/>
              <a:t>18</a:t>
            </a:fld>
            <a:endParaRPr lang="lv-LV"/>
          </a:p>
        </p:txBody>
      </p:sp>
    </p:spTree>
    <p:extLst>
      <p:ext uri="{BB962C8B-B14F-4D97-AF65-F5344CB8AC3E}">
        <p14:creationId xmlns:p14="http://schemas.microsoft.com/office/powerpoint/2010/main" val="32429387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dirty="0" smtClean="0"/>
              <a:t>Te ir redzams pa dzimumiem. Meitenes</a:t>
            </a:r>
            <a:r>
              <a:rPr lang="lv-LV" baseline="0" dirty="0" smtClean="0"/>
              <a:t> dod priekšroku miega zālēm, mājās gatavotu alkoholisko dzērienu lietošanai. Bet zēni vairāk aizraujas ar marihuānas kā arī citu narkotisko vielu lietošanu.</a:t>
            </a:r>
            <a:endParaRPr lang="lv-LV" dirty="0"/>
          </a:p>
        </p:txBody>
      </p:sp>
      <p:sp>
        <p:nvSpPr>
          <p:cNvPr id="4" name="Slaida numura vietturis 3"/>
          <p:cNvSpPr>
            <a:spLocks noGrp="1"/>
          </p:cNvSpPr>
          <p:nvPr>
            <p:ph type="sldNum" sz="quarter" idx="10"/>
          </p:nvPr>
        </p:nvSpPr>
        <p:spPr/>
        <p:txBody>
          <a:bodyPr/>
          <a:lstStyle/>
          <a:p>
            <a:fld id="{632D3D63-8DEB-468C-93EC-6610A4ED70DE}" type="slidenum">
              <a:rPr lang="lv-LV" smtClean="0"/>
              <a:pPr/>
              <a:t>19</a:t>
            </a:fld>
            <a:endParaRPr lang="lv-LV"/>
          </a:p>
        </p:txBody>
      </p:sp>
    </p:spTree>
    <p:extLst>
      <p:ext uri="{BB962C8B-B14F-4D97-AF65-F5344CB8AC3E}">
        <p14:creationId xmlns:p14="http://schemas.microsoft.com/office/powerpoint/2010/main" val="963091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dirty="0" smtClean="0"/>
              <a:t>Analizēt</a:t>
            </a:r>
            <a:r>
              <a:rPr lang="lv-LV" sz="1200" dirty="0" smtClean="0">
                <a:solidFill>
                  <a:prstClr val="black"/>
                </a:solidFill>
                <a:cs typeface="Arial" panose="020B0604020202020204" pitchFamily="34" charset="0"/>
              </a:rPr>
              <a:t> riska un aizsargājošo faktoru ietekmi uz atkarību izraisošo vielu lietošanas līmeni jauniešu vidū un salīdzināt</a:t>
            </a:r>
            <a:r>
              <a:rPr lang="lv-LV" sz="1200" baseline="0" dirty="0" smtClean="0">
                <a:solidFill>
                  <a:prstClr val="black"/>
                </a:solidFill>
                <a:cs typeface="Arial" panose="020B0604020202020204" pitchFamily="34" charset="0"/>
              </a:rPr>
              <a:t> ar iepriekšējo gadu aptauju rezultātiem</a:t>
            </a:r>
            <a:endParaRPr lang="lv-LV" dirty="0"/>
          </a:p>
        </p:txBody>
      </p:sp>
      <p:sp>
        <p:nvSpPr>
          <p:cNvPr id="4" name="Slaida numura vietturis 3"/>
          <p:cNvSpPr>
            <a:spLocks noGrp="1"/>
          </p:cNvSpPr>
          <p:nvPr>
            <p:ph type="sldNum" sz="quarter" idx="10"/>
          </p:nvPr>
        </p:nvSpPr>
        <p:spPr/>
        <p:txBody>
          <a:bodyPr/>
          <a:lstStyle/>
          <a:p>
            <a:fld id="{632D3D63-8DEB-468C-93EC-6610A4ED70DE}" type="slidenum">
              <a:rPr lang="lv-LV" smtClean="0"/>
              <a:pPr/>
              <a:t>2</a:t>
            </a:fld>
            <a:endParaRPr lang="lv-LV"/>
          </a:p>
        </p:txBody>
      </p:sp>
    </p:spTree>
    <p:extLst>
      <p:ext uri="{BB962C8B-B14F-4D97-AF65-F5344CB8AC3E}">
        <p14:creationId xmlns:p14="http://schemas.microsoft.com/office/powerpoint/2010/main" val="1393187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dirty="0" smtClean="0"/>
              <a:t>Lielākā daļa ar sevi ir</a:t>
            </a:r>
            <a:r>
              <a:rPr lang="lv-LV" baseline="0" dirty="0" smtClean="0"/>
              <a:t> apmierināti, meitenes protams ir kritiskās un neapmierinātākas ar sevi nekā zēni. </a:t>
            </a:r>
            <a:endParaRPr lang="lv-LV" dirty="0"/>
          </a:p>
        </p:txBody>
      </p:sp>
      <p:sp>
        <p:nvSpPr>
          <p:cNvPr id="4" name="Slaida numura vietturis 3"/>
          <p:cNvSpPr>
            <a:spLocks noGrp="1"/>
          </p:cNvSpPr>
          <p:nvPr>
            <p:ph type="sldNum" sz="quarter" idx="10"/>
          </p:nvPr>
        </p:nvSpPr>
        <p:spPr/>
        <p:txBody>
          <a:bodyPr/>
          <a:lstStyle/>
          <a:p>
            <a:fld id="{632D3D63-8DEB-468C-93EC-6610A4ED70DE}" type="slidenum">
              <a:rPr lang="lv-LV" smtClean="0"/>
              <a:pPr/>
              <a:t>20</a:t>
            </a:fld>
            <a:endParaRPr lang="lv-LV"/>
          </a:p>
        </p:txBody>
      </p:sp>
    </p:spTree>
    <p:extLst>
      <p:ext uri="{BB962C8B-B14F-4D97-AF65-F5344CB8AC3E}">
        <p14:creationId xmlns:p14="http://schemas.microsoft.com/office/powerpoint/2010/main" val="34547262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dirty="0" smtClean="0"/>
              <a:t>Kā arī viņi ir  biežāk piedzīvojuši dažādus</a:t>
            </a:r>
            <a:r>
              <a:rPr lang="lv-LV" baseline="0" dirty="0" smtClean="0"/>
              <a:t> emocionāli satraucošus pārdzīvojumus gan ar vienaudžiem, gan vecākiem, gan pedagogiem.</a:t>
            </a:r>
          </a:p>
          <a:p>
            <a:r>
              <a:rPr lang="lv-LV" baseline="0" dirty="0" smtClean="0"/>
              <a:t>Atkarību izraisošo vielu lietošana ir kā līdzeklis emocionālās spriedzes mazināšanai.</a:t>
            </a:r>
            <a:endParaRPr lang="lv-LV" dirty="0"/>
          </a:p>
        </p:txBody>
      </p:sp>
      <p:sp>
        <p:nvSpPr>
          <p:cNvPr id="4" name="Slaida numura vietturis 3"/>
          <p:cNvSpPr>
            <a:spLocks noGrp="1"/>
          </p:cNvSpPr>
          <p:nvPr>
            <p:ph type="sldNum" sz="quarter" idx="10"/>
          </p:nvPr>
        </p:nvSpPr>
        <p:spPr/>
        <p:txBody>
          <a:bodyPr/>
          <a:lstStyle/>
          <a:p>
            <a:fld id="{632D3D63-8DEB-468C-93EC-6610A4ED70DE}" type="slidenum">
              <a:rPr lang="lv-LV" smtClean="0"/>
              <a:pPr/>
              <a:t>21</a:t>
            </a:fld>
            <a:endParaRPr lang="lv-LV"/>
          </a:p>
        </p:txBody>
      </p:sp>
    </p:spTree>
    <p:extLst>
      <p:ext uri="{BB962C8B-B14F-4D97-AF65-F5344CB8AC3E}">
        <p14:creationId xmlns:p14="http://schemas.microsoft.com/office/powerpoint/2010/main" val="3127629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dirty="0" smtClean="0"/>
              <a:t>Gadu no gada pieaug to jauniešu skaits, kuri ir saskārušies ar pašnāvību izdarīšanas plāniem vai tās mēģinājumiem tuvu cilvēku vidū. 6% apgalvo,</a:t>
            </a:r>
            <a:r>
              <a:rPr lang="lv-LV" baseline="0" dirty="0" smtClean="0"/>
              <a:t> ka ir mēģinājuši izdarīt </a:t>
            </a:r>
            <a:r>
              <a:rPr lang="lv-LV" baseline="0" dirty="0" err="1" smtClean="0"/>
              <a:t>pašnāvību..šie</a:t>
            </a:r>
            <a:r>
              <a:rPr lang="lv-LV" baseline="0" dirty="0" smtClean="0"/>
              <a:t> dati liecina par depresīva noskaņojuma </a:t>
            </a:r>
            <a:r>
              <a:rPr lang="lv-LV" baseline="0" dirty="0" err="1" smtClean="0"/>
              <a:t>pieagumu</a:t>
            </a:r>
            <a:r>
              <a:rPr lang="lv-LV" baseline="0" dirty="0" smtClean="0"/>
              <a:t> jauniešu vidū ko nevajadzētu atstāt bez ievērības.</a:t>
            </a:r>
          </a:p>
        </p:txBody>
      </p:sp>
      <p:sp>
        <p:nvSpPr>
          <p:cNvPr id="4" name="Slaida numura vietturis 3"/>
          <p:cNvSpPr>
            <a:spLocks noGrp="1"/>
          </p:cNvSpPr>
          <p:nvPr>
            <p:ph type="sldNum" sz="quarter" idx="10"/>
          </p:nvPr>
        </p:nvSpPr>
        <p:spPr/>
        <p:txBody>
          <a:bodyPr/>
          <a:lstStyle/>
          <a:p>
            <a:fld id="{632D3D63-8DEB-468C-93EC-6610A4ED70DE}" type="slidenum">
              <a:rPr lang="lv-LV" smtClean="0"/>
              <a:pPr/>
              <a:t>22</a:t>
            </a:fld>
            <a:endParaRPr lang="lv-LV"/>
          </a:p>
        </p:txBody>
      </p:sp>
    </p:spTree>
    <p:extLst>
      <p:ext uri="{BB962C8B-B14F-4D97-AF65-F5344CB8AC3E}">
        <p14:creationId xmlns:p14="http://schemas.microsoft.com/office/powerpoint/2010/main" val="21323621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dirty="0" smtClean="0"/>
              <a:t>Jauniešiem ir ļoti svarīgi ko domā un dara vienaudži,</a:t>
            </a:r>
            <a:r>
              <a:rPr lang="lv-LV" baseline="0" dirty="0" smtClean="0"/>
              <a:t> tādēļ bieži vien izjūt grupas spiedienu lietot atkarību izraisošās vielas.</a:t>
            </a:r>
            <a:endParaRPr lang="lv-LV" dirty="0"/>
          </a:p>
        </p:txBody>
      </p:sp>
      <p:sp>
        <p:nvSpPr>
          <p:cNvPr id="4" name="Slaida numura vietturis 3"/>
          <p:cNvSpPr>
            <a:spLocks noGrp="1"/>
          </p:cNvSpPr>
          <p:nvPr>
            <p:ph type="sldNum" sz="quarter" idx="10"/>
          </p:nvPr>
        </p:nvSpPr>
        <p:spPr/>
        <p:txBody>
          <a:bodyPr/>
          <a:lstStyle/>
          <a:p>
            <a:fld id="{632D3D63-8DEB-468C-93EC-6610A4ED70DE}" type="slidenum">
              <a:rPr lang="lv-LV" smtClean="0"/>
              <a:pPr/>
              <a:t>23</a:t>
            </a:fld>
            <a:endParaRPr lang="lv-LV"/>
          </a:p>
        </p:txBody>
      </p:sp>
    </p:spTree>
    <p:extLst>
      <p:ext uri="{BB962C8B-B14F-4D97-AF65-F5344CB8AC3E}">
        <p14:creationId xmlns:p14="http://schemas.microsoft.com/office/powerpoint/2010/main" val="11457190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dirty="0" smtClean="0"/>
              <a:t>Mazāk smēķē,</a:t>
            </a:r>
            <a:r>
              <a:rPr lang="lv-LV" baseline="0" dirty="0" smtClean="0"/>
              <a:t> lieto alkoholu tie jaunieši kuri dzīvo kopā ar abiem vecākiem.</a:t>
            </a:r>
            <a:endParaRPr lang="lv-LV" dirty="0"/>
          </a:p>
        </p:txBody>
      </p:sp>
      <p:sp>
        <p:nvSpPr>
          <p:cNvPr id="4" name="Slaida numura vietturis 3"/>
          <p:cNvSpPr>
            <a:spLocks noGrp="1"/>
          </p:cNvSpPr>
          <p:nvPr>
            <p:ph type="sldNum" sz="quarter" idx="10"/>
          </p:nvPr>
        </p:nvSpPr>
        <p:spPr/>
        <p:txBody>
          <a:bodyPr/>
          <a:lstStyle/>
          <a:p>
            <a:fld id="{632D3D63-8DEB-468C-93EC-6610A4ED70DE}" type="slidenum">
              <a:rPr lang="lv-LV" smtClean="0"/>
              <a:pPr/>
              <a:t>25</a:t>
            </a:fld>
            <a:endParaRPr lang="lv-LV"/>
          </a:p>
        </p:txBody>
      </p:sp>
    </p:spTree>
    <p:extLst>
      <p:ext uri="{BB962C8B-B14F-4D97-AF65-F5344CB8AC3E}">
        <p14:creationId xmlns:p14="http://schemas.microsoft.com/office/powerpoint/2010/main" val="10250272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dirty="0" smtClean="0"/>
              <a:t>Islandes eksperti, kas ir arī šī pētījuma </a:t>
            </a:r>
            <a:r>
              <a:rPr lang="lv-LV" dirty="0" err="1" smtClean="0"/>
              <a:t>pirmssācēji</a:t>
            </a:r>
            <a:r>
              <a:rPr lang="lv-LV" dirty="0" smtClean="0"/>
              <a:t>, atzīst, ka tieši</a:t>
            </a:r>
            <a:r>
              <a:rPr lang="lv-LV" baseline="0" dirty="0" smtClean="0"/>
              <a:t> pats svarīgākais ir tas, kā jaunieši pavada savu brīvo laiku. Tādēļ mums kopīgiem spēkiem ir jāpalīdz jauniešiem </a:t>
            </a:r>
            <a:r>
              <a:rPr lang="lv-LV" baseline="0" smtClean="0"/>
              <a:t>izvēleties</a:t>
            </a:r>
            <a:r>
              <a:rPr lang="lv-LV" baseline="0" dirty="0" smtClean="0"/>
              <a:t> personību attīstošas izklaides un mazāk tās degradējošās.</a:t>
            </a:r>
            <a:endParaRPr lang="lv-LV" dirty="0"/>
          </a:p>
        </p:txBody>
      </p:sp>
      <p:sp>
        <p:nvSpPr>
          <p:cNvPr id="4" name="Slaida numura vietturis 3"/>
          <p:cNvSpPr>
            <a:spLocks noGrp="1"/>
          </p:cNvSpPr>
          <p:nvPr>
            <p:ph type="sldNum" sz="quarter" idx="10"/>
          </p:nvPr>
        </p:nvSpPr>
        <p:spPr/>
        <p:txBody>
          <a:bodyPr/>
          <a:lstStyle/>
          <a:p>
            <a:fld id="{632D3D63-8DEB-468C-93EC-6610A4ED70DE}" type="slidenum">
              <a:rPr lang="lv-LV" smtClean="0"/>
              <a:pPr/>
              <a:t>27</a:t>
            </a:fld>
            <a:endParaRPr lang="lv-LV"/>
          </a:p>
        </p:txBody>
      </p:sp>
    </p:spTree>
    <p:extLst>
      <p:ext uri="{BB962C8B-B14F-4D97-AF65-F5344CB8AC3E}">
        <p14:creationId xmlns:p14="http://schemas.microsoft.com/office/powerpoint/2010/main" val="27747343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10"/>
          </p:nvPr>
        </p:nvSpPr>
        <p:spPr/>
        <p:txBody>
          <a:bodyPr/>
          <a:lstStyle/>
          <a:p>
            <a:fld id="{632D3D63-8DEB-468C-93EC-6610A4ED70DE}" type="slidenum">
              <a:rPr lang="lv-LV" smtClean="0"/>
              <a:pPr/>
              <a:t>28</a:t>
            </a:fld>
            <a:endParaRPr lang="lv-LV"/>
          </a:p>
        </p:txBody>
      </p:sp>
    </p:spTree>
    <p:extLst>
      <p:ext uri="{BB962C8B-B14F-4D97-AF65-F5344CB8AC3E}">
        <p14:creationId xmlns:p14="http://schemas.microsoft.com/office/powerpoint/2010/main" val="1724102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dirty="0" smtClean="0"/>
              <a:t>Pētījumā piedalījās 35</a:t>
            </a:r>
            <a:r>
              <a:rPr lang="lv-LV" baseline="0" dirty="0" smtClean="0"/>
              <a:t> skolas, 146 klases, mērķa grupa 15 līdz 16 gadus veci jaunieši. Anketēšana skolās norisinājās no 16 gada oktobra līdz novembrim.</a:t>
            </a:r>
            <a:endParaRPr lang="lv-LV" dirty="0"/>
          </a:p>
        </p:txBody>
      </p:sp>
      <p:sp>
        <p:nvSpPr>
          <p:cNvPr id="4" name="Slaida numura vietturis 3"/>
          <p:cNvSpPr>
            <a:spLocks noGrp="1"/>
          </p:cNvSpPr>
          <p:nvPr>
            <p:ph type="sldNum" sz="quarter" idx="10"/>
          </p:nvPr>
        </p:nvSpPr>
        <p:spPr/>
        <p:txBody>
          <a:bodyPr/>
          <a:lstStyle/>
          <a:p>
            <a:fld id="{632D3D63-8DEB-468C-93EC-6610A4ED70DE}" type="slidenum">
              <a:rPr lang="lv-LV" smtClean="0"/>
              <a:pPr/>
              <a:t>3</a:t>
            </a:fld>
            <a:endParaRPr lang="lv-LV"/>
          </a:p>
        </p:txBody>
      </p:sp>
    </p:spTree>
    <p:extLst>
      <p:ext uri="{BB962C8B-B14F-4D97-AF65-F5344CB8AC3E}">
        <p14:creationId xmlns:p14="http://schemas.microsoft.com/office/powerpoint/2010/main" val="896714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dirty="0" smtClean="0"/>
              <a:t>Tad par rezultātiem. Pozitīva tendence,</a:t>
            </a:r>
            <a:r>
              <a:rPr lang="lv-LV" baseline="0" dirty="0" smtClean="0"/>
              <a:t> ka ar katru pētījumu smēķēt pamēģinājušo skaits aizvien samazinās. 2008. gadā smēķēt pamēģinājušo skaits bija pusotru reizi lielāks nekā pašlaik.</a:t>
            </a:r>
            <a:endParaRPr lang="lv-LV" dirty="0"/>
          </a:p>
        </p:txBody>
      </p:sp>
      <p:sp>
        <p:nvSpPr>
          <p:cNvPr id="4" name="Slaida numura vietturis 3"/>
          <p:cNvSpPr>
            <a:spLocks noGrp="1"/>
          </p:cNvSpPr>
          <p:nvPr>
            <p:ph type="sldNum" sz="quarter" idx="10"/>
          </p:nvPr>
        </p:nvSpPr>
        <p:spPr/>
        <p:txBody>
          <a:bodyPr/>
          <a:lstStyle/>
          <a:p>
            <a:fld id="{632D3D63-8DEB-468C-93EC-6610A4ED70DE}" type="slidenum">
              <a:rPr lang="lv-LV" smtClean="0"/>
              <a:pPr/>
              <a:t>4</a:t>
            </a:fld>
            <a:endParaRPr lang="lv-LV"/>
          </a:p>
        </p:txBody>
      </p:sp>
    </p:spTree>
    <p:extLst>
      <p:ext uri="{BB962C8B-B14F-4D97-AF65-F5344CB8AC3E}">
        <p14:creationId xmlns:p14="http://schemas.microsoft.com/office/powerpoint/2010/main" val="4271768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dirty="0" smtClean="0"/>
              <a:t>Arī ikdienas</a:t>
            </a:r>
            <a:r>
              <a:rPr lang="lv-LV" baseline="0" dirty="0" smtClean="0"/>
              <a:t> smēķētāju īpatsvars sasniedzis 11%, kas ir mazāk nekā visos iepriekšējos Pētījumos.</a:t>
            </a:r>
            <a:endParaRPr lang="lv-LV" dirty="0"/>
          </a:p>
        </p:txBody>
      </p:sp>
      <p:sp>
        <p:nvSpPr>
          <p:cNvPr id="4" name="Slaida numura vietturis 3"/>
          <p:cNvSpPr>
            <a:spLocks noGrp="1"/>
          </p:cNvSpPr>
          <p:nvPr>
            <p:ph type="sldNum" sz="quarter" idx="10"/>
          </p:nvPr>
        </p:nvSpPr>
        <p:spPr/>
        <p:txBody>
          <a:bodyPr/>
          <a:lstStyle/>
          <a:p>
            <a:fld id="{632D3D63-8DEB-468C-93EC-6610A4ED70DE}" type="slidenum">
              <a:rPr lang="lv-LV" smtClean="0"/>
              <a:pPr/>
              <a:t>5</a:t>
            </a:fld>
            <a:endParaRPr lang="lv-LV"/>
          </a:p>
        </p:txBody>
      </p:sp>
    </p:spTree>
    <p:extLst>
      <p:ext uri="{BB962C8B-B14F-4D97-AF65-F5344CB8AC3E}">
        <p14:creationId xmlns:p14="http://schemas.microsoft.com/office/powerpoint/2010/main" val="974999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dirty="0" smtClean="0"/>
              <a:t>Šajā grafikā mēs redzam Rīgas pētījuma datus pret citu valstu pilsētu datiem,</a:t>
            </a:r>
            <a:r>
              <a:rPr lang="lv-LV" baseline="0" dirty="0" smtClean="0"/>
              <a:t> Rīgas ikdienas smēķētāju ir 11%... citu valstu pilsētās šis skaits ir nedaudz lielāks kas ir 14%.</a:t>
            </a:r>
            <a:endParaRPr lang="lv-LV" dirty="0"/>
          </a:p>
        </p:txBody>
      </p:sp>
      <p:sp>
        <p:nvSpPr>
          <p:cNvPr id="4" name="Slaida numura vietturis 3"/>
          <p:cNvSpPr>
            <a:spLocks noGrp="1"/>
          </p:cNvSpPr>
          <p:nvPr>
            <p:ph type="sldNum" sz="quarter" idx="10"/>
          </p:nvPr>
        </p:nvSpPr>
        <p:spPr/>
        <p:txBody>
          <a:bodyPr/>
          <a:lstStyle/>
          <a:p>
            <a:fld id="{632D3D63-8DEB-468C-93EC-6610A4ED70DE}" type="slidenum">
              <a:rPr lang="lv-LV" smtClean="0"/>
              <a:pPr/>
              <a:t>6</a:t>
            </a:fld>
            <a:endParaRPr lang="lv-LV"/>
          </a:p>
        </p:txBody>
      </p:sp>
    </p:spTree>
    <p:extLst>
      <p:ext uri="{BB962C8B-B14F-4D97-AF65-F5344CB8AC3E}">
        <p14:creationId xmlns:p14="http://schemas.microsoft.com/office/powerpoint/2010/main" val="12033392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dirty="0" smtClean="0"/>
              <a:t>Kādēļ</a:t>
            </a:r>
            <a:r>
              <a:rPr lang="lv-LV" baseline="0" dirty="0" smtClean="0"/>
              <a:t> samazinās smēķētāju skaits skolēnu vidū? tas ir tādēļ, ka smēķēšanas izplatība samazinās visā sabiedrībā. Arī pētījuma dati atklāj to, ka skolēnu ģimenēs arvien retāk smēķē vecāki, brāli, māsas</a:t>
            </a:r>
            <a:endParaRPr lang="lv-LV" dirty="0"/>
          </a:p>
        </p:txBody>
      </p:sp>
      <p:sp>
        <p:nvSpPr>
          <p:cNvPr id="4" name="Slaida numura vietturis 3"/>
          <p:cNvSpPr>
            <a:spLocks noGrp="1"/>
          </p:cNvSpPr>
          <p:nvPr>
            <p:ph type="sldNum" sz="quarter" idx="10"/>
          </p:nvPr>
        </p:nvSpPr>
        <p:spPr/>
        <p:txBody>
          <a:bodyPr/>
          <a:lstStyle/>
          <a:p>
            <a:fld id="{632D3D63-8DEB-468C-93EC-6610A4ED70DE}" type="slidenum">
              <a:rPr lang="lv-LV" smtClean="0"/>
              <a:pPr/>
              <a:t>7</a:t>
            </a:fld>
            <a:endParaRPr lang="lv-LV"/>
          </a:p>
        </p:txBody>
      </p:sp>
    </p:spTree>
    <p:extLst>
      <p:ext uri="{BB962C8B-B14F-4D97-AF65-F5344CB8AC3E}">
        <p14:creationId xmlns:p14="http://schemas.microsoft.com/office/powerpoint/2010/main" val="6061870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dirty="0" smtClean="0"/>
              <a:t>Bet</a:t>
            </a:r>
            <a:r>
              <a:rPr lang="lv-LV" baseline="0" dirty="0" smtClean="0"/>
              <a:t> esat gan jau pamanījuši, ka strauji ir pieaudzis elektronisko cigarešu popularitāte jauniešu vidū. Ja 2014. gadā pēdējā mēneša laikā smēķējušo bija 12%, tad šobrīd tie jau ir gandrīz 2 reizes vairāk 22% un ja ikdienas smēķētāji bija 1% tad šobrīd 9%. </a:t>
            </a:r>
          </a:p>
          <a:p>
            <a:r>
              <a:rPr lang="lv-LV" baseline="0" dirty="0" smtClean="0"/>
              <a:t>Varētu teikt, ka </a:t>
            </a:r>
            <a:r>
              <a:rPr lang="lv-LV" baseline="0" dirty="0" err="1" smtClean="0"/>
              <a:t>elekronisko</a:t>
            </a:r>
            <a:r>
              <a:rPr lang="lv-LV" baseline="0" dirty="0" smtClean="0"/>
              <a:t> cigarešu lietošanas izplatība ir sasniegusi parasto cigarešu smēķēšanas līmeni.</a:t>
            </a:r>
            <a:endParaRPr lang="lv-LV" dirty="0"/>
          </a:p>
        </p:txBody>
      </p:sp>
      <p:sp>
        <p:nvSpPr>
          <p:cNvPr id="4" name="Slaida numura vietturis 3"/>
          <p:cNvSpPr>
            <a:spLocks noGrp="1"/>
          </p:cNvSpPr>
          <p:nvPr>
            <p:ph type="sldNum" sz="quarter" idx="10"/>
          </p:nvPr>
        </p:nvSpPr>
        <p:spPr/>
        <p:txBody>
          <a:bodyPr/>
          <a:lstStyle/>
          <a:p>
            <a:fld id="{632D3D63-8DEB-468C-93EC-6610A4ED70DE}" type="slidenum">
              <a:rPr lang="lv-LV" smtClean="0"/>
              <a:pPr/>
              <a:t>8</a:t>
            </a:fld>
            <a:endParaRPr lang="lv-LV"/>
          </a:p>
        </p:txBody>
      </p:sp>
    </p:spTree>
    <p:extLst>
      <p:ext uri="{BB962C8B-B14F-4D97-AF65-F5344CB8AC3E}">
        <p14:creationId xmlns:p14="http://schemas.microsoft.com/office/powerpoint/2010/main" val="3590205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dirty="0" smtClean="0"/>
              <a:t>Kopumā pieaug vecums, kad jaunieši izsmēķē pirmo cigareti  vai tās</a:t>
            </a:r>
            <a:r>
              <a:rPr lang="lv-LV" baseline="0" dirty="0" smtClean="0"/>
              <a:t> sāk smēķēt regulāri. Retāk tiek atzīmēts vecums 11 līdz 13 gadi, biežāk 14 gadu un vēlāk</a:t>
            </a:r>
            <a:endParaRPr lang="lv-LV" dirty="0"/>
          </a:p>
        </p:txBody>
      </p:sp>
      <p:sp>
        <p:nvSpPr>
          <p:cNvPr id="4" name="Slaida numura vietturis 3"/>
          <p:cNvSpPr>
            <a:spLocks noGrp="1"/>
          </p:cNvSpPr>
          <p:nvPr>
            <p:ph type="sldNum" sz="quarter" idx="10"/>
          </p:nvPr>
        </p:nvSpPr>
        <p:spPr/>
        <p:txBody>
          <a:bodyPr/>
          <a:lstStyle/>
          <a:p>
            <a:fld id="{632D3D63-8DEB-468C-93EC-6610A4ED70DE}" type="slidenum">
              <a:rPr lang="lv-LV" smtClean="0"/>
              <a:pPr/>
              <a:t>9</a:t>
            </a:fld>
            <a:endParaRPr lang="lv-LV"/>
          </a:p>
        </p:txBody>
      </p:sp>
    </p:spTree>
    <p:extLst>
      <p:ext uri="{BB962C8B-B14F-4D97-AF65-F5344CB8AC3E}">
        <p14:creationId xmlns:p14="http://schemas.microsoft.com/office/powerpoint/2010/main" val="3310241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p:cNvSpPr>
            <a:spLocks noGrp="1"/>
          </p:cNvSpPr>
          <p:nvPr>
            <p:ph type="ctrTitle"/>
          </p:nvPr>
        </p:nvSpPr>
        <p:spPr>
          <a:xfrm>
            <a:off x="685800" y="2130425"/>
            <a:ext cx="7772400" cy="1470025"/>
          </a:xfrm>
        </p:spPr>
        <p:txBody>
          <a:bodyPr/>
          <a:lstStyle/>
          <a:p>
            <a:r>
              <a:rPr lang="lv-LV" smtClean="0"/>
              <a:t>Rediģēt šablona virsraksta stilu</a:t>
            </a:r>
            <a:endParaRPr lang="lv-LV"/>
          </a:p>
        </p:txBody>
      </p:sp>
      <p:sp>
        <p:nvSpPr>
          <p:cNvPr id="3" name="Apakšvirsrakst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v-LV" smtClean="0"/>
              <a:t>Rediģēt šablona apakšvirsraksta stilu</a:t>
            </a:r>
            <a:endParaRPr lang="lv-LV"/>
          </a:p>
        </p:txBody>
      </p:sp>
      <p:sp>
        <p:nvSpPr>
          <p:cNvPr id="4" name="Datuma vietturis 3"/>
          <p:cNvSpPr>
            <a:spLocks noGrp="1"/>
          </p:cNvSpPr>
          <p:nvPr>
            <p:ph type="dt" sz="half" idx="10"/>
          </p:nvPr>
        </p:nvSpPr>
        <p:spPr/>
        <p:txBody>
          <a:bodyPr/>
          <a:lstStyle/>
          <a:p>
            <a:fld id="{F95B7352-E562-4467-AA29-6E6519386D8D}" type="datetimeFigureOut">
              <a:rPr lang="lv-LV" smtClean="0"/>
              <a:pPr/>
              <a:t>07.04.2017</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CFCBADE8-F54C-411E-A3D5-4906972337CF}" type="slidenum">
              <a:rPr lang="lv-LV" smtClean="0"/>
              <a:pPr/>
              <a:t>‹#›</a:t>
            </a:fld>
            <a:endParaRPr lang="lv-LV"/>
          </a:p>
        </p:txBody>
      </p:sp>
    </p:spTree>
    <p:extLst>
      <p:ext uri="{BB962C8B-B14F-4D97-AF65-F5344CB8AC3E}">
        <p14:creationId xmlns:p14="http://schemas.microsoft.com/office/powerpoint/2010/main" val="4223340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Vertikāls teksta vietturis 2"/>
          <p:cNvSpPr>
            <a:spLocks noGrp="1"/>
          </p:cNvSpPr>
          <p:nvPr>
            <p:ph type="body" orient="vert" idx="1"/>
          </p:nvPr>
        </p:nvSpPr>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p>
            <a:fld id="{F95B7352-E562-4467-AA29-6E6519386D8D}" type="datetimeFigureOut">
              <a:rPr lang="lv-LV" smtClean="0"/>
              <a:pPr/>
              <a:t>07.04.2017</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CFCBADE8-F54C-411E-A3D5-4906972337CF}" type="slidenum">
              <a:rPr lang="lv-LV" smtClean="0"/>
              <a:pPr/>
              <a:t>‹#›</a:t>
            </a:fld>
            <a:endParaRPr lang="lv-LV"/>
          </a:p>
        </p:txBody>
      </p:sp>
    </p:spTree>
    <p:extLst>
      <p:ext uri="{BB962C8B-B14F-4D97-AF65-F5344CB8AC3E}">
        <p14:creationId xmlns:p14="http://schemas.microsoft.com/office/powerpoint/2010/main" val="2922607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p:cNvSpPr>
            <a:spLocks noGrp="1"/>
          </p:cNvSpPr>
          <p:nvPr>
            <p:ph type="title" orient="vert"/>
          </p:nvPr>
        </p:nvSpPr>
        <p:spPr>
          <a:xfrm>
            <a:off x="6629400" y="274638"/>
            <a:ext cx="2057400" cy="5851525"/>
          </a:xfrm>
        </p:spPr>
        <p:txBody>
          <a:bodyPr vert="eaVert"/>
          <a:lstStyle/>
          <a:p>
            <a:r>
              <a:rPr lang="lv-LV" smtClean="0"/>
              <a:t>Rediģēt šablona virsraksta stilu</a:t>
            </a:r>
            <a:endParaRPr lang="lv-LV"/>
          </a:p>
        </p:txBody>
      </p:sp>
      <p:sp>
        <p:nvSpPr>
          <p:cNvPr id="3" name="Vertikāls teksta vietturis 2"/>
          <p:cNvSpPr>
            <a:spLocks noGrp="1"/>
          </p:cNvSpPr>
          <p:nvPr>
            <p:ph type="body" orient="vert" idx="1"/>
          </p:nvPr>
        </p:nvSpPr>
        <p:spPr>
          <a:xfrm>
            <a:off x="457200" y="274638"/>
            <a:ext cx="6019800" cy="5851525"/>
          </a:xfrm>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p>
            <a:fld id="{F95B7352-E562-4467-AA29-6E6519386D8D}" type="datetimeFigureOut">
              <a:rPr lang="lv-LV" smtClean="0"/>
              <a:pPr/>
              <a:t>07.04.2017</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CFCBADE8-F54C-411E-A3D5-4906972337CF}" type="slidenum">
              <a:rPr lang="lv-LV" smtClean="0"/>
              <a:pPr/>
              <a:t>‹#›</a:t>
            </a:fld>
            <a:endParaRPr lang="lv-LV"/>
          </a:p>
        </p:txBody>
      </p:sp>
    </p:spTree>
    <p:extLst>
      <p:ext uri="{BB962C8B-B14F-4D97-AF65-F5344CB8AC3E}">
        <p14:creationId xmlns:p14="http://schemas.microsoft.com/office/powerpoint/2010/main" val="841270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Satura vietturis 2"/>
          <p:cNvSpPr>
            <a:spLocks noGrp="1"/>
          </p:cNvSpPr>
          <p:nvPr>
            <p:ph idx="1"/>
          </p:nvPr>
        </p:nvSpPr>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p>
            <a:fld id="{F95B7352-E562-4467-AA29-6E6519386D8D}" type="datetimeFigureOut">
              <a:rPr lang="lv-LV" smtClean="0"/>
              <a:pPr/>
              <a:t>07.04.2017</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CFCBADE8-F54C-411E-A3D5-4906972337CF}" type="slidenum">
              <a:rPr lang="lv-LV" smtClean="0"/>
              <a:pPr/>
              <a:t>‹#›</a:t>
            </a:fld>
            <a:endParaRPr lang="lv-LV"/>
          </a:p>
        </p:txBody>
      </p:sp>
    </p:spTree>
    <p:extLst>
      <p:ext uri="{BB962C8B-B14F-4D97-AF65-F5344CB8AC3E}">
        <p14:creationId xmlns:p14="http://schemas.microsoft.com/office/powerpoint/2010/main" val="2442170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p:cNvSpPr>
            <a:spLocks noGrp="1"/>
          </p:cNvSpPr>
          <p:nvPr>
            <p:ph type="title"/>
          </p:nvPr>
        </p:nvSpPr>
        <p:spPr>
          <a:xfrm>
            <a:off x="722313" y="4406900"/>
            <a:ext cx="7772400" cy="1362075"/>
          </a:xfrm>
        </p:spPr>
        <p:txBody>
          <a:bodyPr anchor="t"/>
          <a:lstStyle>
            <a:lvl1pPr algn="l">
              <a:defRPr sz="4000" b="1" cap="all"/>
            </a:lvl1pPr>
          </a:lstStyle>
          <a:p>
            <a:r>
              <a:rPr lang="lv-LV" smtClean="0"/>
              <a:t>Rediģēt šablona virsraksta stilu</a:t>
            </a:r>
            <a:endParaRPr lang="lv-LV"/>
          </a:p>
        </p:txBody>
      </p:sp>
      <p:sp>
        <p:nvSpPr>
          <p:cNvPr id="3" name="Teksta vietturi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smtClean="0"/>
              <a:t>Rediģēt šablona teksta stilus</a:t>
            </a:r>
          </a:p>
        </p:txBody>
      </p:sp>
      <p:sp>
        <p:nvSpPr>
          <p:cNvPr id="4" name="Datuma vietturis 3"/>
          <p:cNvSpPr>
            <a:spLocks noGrp="1"/>
          </p:cNvSpPr>
          <p:nvPr>
            <p:ph type="dt" sz="half" idx="10"/>
          </p:nvPr>
        </p:nvSpPr>
        <p:spPr/>
        <p:txBody>
          <a:bodyPr/>
          <a:lstStyle/>
          <a:p>
            <a:fld id="{F95B7352-E562-4467-AA29-6E6519386D8D}" type="datetimeFigureOut">
              <a:rPr lang="lv-LV" smtClean="0"/>
              <a:pPr/>
              <a:t>07.04.2017</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CFCBADE8-F54C-411E-A3D5-4906972337CF}" type="slidenum">
              <a:rPr lang="lv-LV" smtClean="0"/>
              <a:pPr/>
              <a:t>‹#›</a:t>
            </a:fld>
            <a:endParaRPr lang="lv-LV"/>
          </a:p>
        </p:txBody>
      </p:sp>
    </p:spTree>
    <p:extLst>
      <p:ext uri="{BB962C8B-B14F-4D97-AF65-F5344CB8AC3E}">
        <p14:creationId xmlns:p14="http://schemas.microsoft.com/office/powerpoint/2010/main" val="376169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Satura vietturi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Satura vietturi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5" name="Datuma vietturis 4"/>
          <p:cNvSpPr>
            <a:spLocks noGrp="1"/>
          </p:cNvSpPr>
          <p:nvPr>
            <p:ph type="dt" sz="half" idx="10"/>
          </p:nvPr>
        </p:nvSpPr>
        <p:spPr/>
        <p:txBody>
          <a:bodyPr/>
          <a:lstStyle/>
          <a:p>
            <a:fld id="{F95B7352-E562-4467-AA29-6E6519386D8D}" type="datetimeFigureOut">
              <a:rPr lang="lv-LV" smtClean="0"/>
              <a:pPr/>
              <a:t>07.04.2017</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CFCBADE8-F54C-411E-A3D5-4906972337CF}" type="slidenum">
              <a:rPr lang="lv-LV" smtClean="0"/>
              <a:pPr/>
              <a:t>‹#›</a:t>
            </a:fld>
            <a:endParaRPr lang="lv-LV"/>
          </a:p>
        </p:txBody>
      </p:sp>
    </p:spTree>
    <p:extLst>
      <p:ext uri="{BB962C8B-B14F-4D97-AF65-F5344CB8AC3E}">
        <p14:creationId xmlns:p14="http://schemas.microsoft.com/office/powerpoint/2010/main" val="2334826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lvl1pPr>
              <a:defRPr/>
            </a:lvl1pPr>
          </a:lstStyle>
          <a:p>
            <a:r>
              <a:rPr lang="lv-LV" smtClean="0"/>
              <a:t>Rediģēt šablona virsraksta stilu</a:t>
            </a:r>
            <a:endParaRPr lang="lv-LV"/>
          </a:p>
        </p:txBody>
      </p:sp>
      <p:sp>
        <p:nvSpPr>
          <p:cNvPr id="3" name="Teksta vietturi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4" name="Satura vietturi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5" name="Teksta vietturi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6" name="Satura vietturi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7" name="Datuma vietturis 6"/>
          <p:cNvSpPr>
            <a:spLocks noGrp="1"/>
          </p:cNvSpPr>
          <p:nvPr>
            <p:ph type="dt" sz="half" idx="10"/>
          </p:nvPr>
        </p:nvSpPr>
        <p:spPr/>
        <p:txBody>
          <a:bodyPr/>
          <a:lstStyle/>
          <a:p>
            <a:fld id="{F95B7352-E562-4467-AA29-6E6519386D8D}" type="datetimeFigureOut">
              <a:rPr lang="lv-LV" smtClean="0"/>
              <a:pPr/>
              <a:t>07.04.2017</a:t>
            </a:fld>
            <a:endParaRPr lang="lv-LV"/>
          </a:p>
        </p:txBody>
      </p:sp>
      <p:sp>
        <p:nvSpPr>
          <p:cNvPr id="8" name="Kājenes vietturis 7"/>
          <p:cNvSpPr>
            <a:spLocks noGrp="1"/>
          </p:cNvSpPr>
          <p:nvPr>
            <p:ph type="ftr" sz="quarter" idx="11"/>
          </p:nvPr>
        </p:nvSpPr>
        <p:spPr/>
        <p:txBody>
          <a:bodyPr/>
          <a:lstStyle/>
          <a:p>
            <a:endParaRPr lang="lv-LV"/>
          </a:p>
        </p:txBody>
      </p:sp>
      <p:sp>
        <p:nvSpPr>
          <p:cNvPr id="9" name="Slaida numura vietturis 8"/>
          <p:cNvSpPr>
            <a:spLocks noGrp="1"/>
          </p:cNvSpPr>
          <p:nvPr>
            <p:ph type="sldNum" sz="quarter" idx="12"/>
          </p:nvPr>
        </p:nvSpPr>
        <p:spPr/>
        <p:txBody>
          <a:bodyPr/>
          <a:lstStyle/>
          <a:p>
            <a:fld id="{CFCBADE8-F54C-411E-A3D5-4906972337CF}" type="slidenum">
              <a:rPr lang="lv-LV" smtClean="0"/>
              <a:pPr/>
              <a:t>‹#›</a:t>
            </a:fld>
            <a:endParaRPr lang="lv-LV"/>
          </a:p>
        </p:txBody>
      </p:sp>
    </p:spTree>
    <p:extLst>
      <p:ext uri="{BB962C8B-B14F-4D97-AF65-F5344CB8AC3E}">
        <p14:creationId xmlns:p14="http://schemas.microsoft.com/office/powerpoint/2010/main" val="1288569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Datuma vietturis 2"/>
          <p:cNvSpPr>
            <a:spLocks noGrp="1"/>
          </p:cNvSpPr>
          <p:nvPr>
            <p:ph type="dt" sz="half" idx="10"/>
          </p:nvPr>
        </p:nvSpPr>
        <p:spPr/>
        <p:txBody>
          <a:bodyPr/>
          <a:lstStyle/>
          <a:p>
            <a:fld id="{F95B7352-E562-4467-AA29-6E6519386D8D}" type="datetimeFigureOut">
              <a:rPr lang="lv-LV" smtClean="0"/>
              <a:pPr/>
              <a:t>07.04.2017</a:t>
            </a:fld>
            <a:endParaRPr lang="lv-LV"/>
          </a:p>
        </p:txBody>
      </p:sp>
      <p:sp>
        <p:nvSpPr>
          <p:cNvPr id="4" name="Kājenes vietturis 3"/>
          <p:cNvSpPr>
            <a:spLocks noGrp="1"/>
          </p:cNvSpPr>
          <p:nvPr>
            <p:ph type="ftr" sz="quarter" idx="11"/>
          </p:nvPr>
        </p:nvSpPr>
        <p:spPr/>
        <p:txBody>
          <a:bodyPr/>
          <a:lstStyle/>
          <a:p>
            <a:endParaRPr lang="lv-LV"/>
          </a:p>
        </p:txBody>
      </p:sp>
      <p:sp>
        <p:nvSpPr>
          <p:cNvPr id="5" name="Slaida numura vietturis 4"/>
          <p:cNvSpPr>
            <a:spLocks noGrp="1"/>
          </p:cNvSpPr>
          <p:nvPr>
            <p:ph type="sldNum" sz="quarter" idx="12"/>
          </p:nvPr>
        </p:nvSpPr>
        <p:spPr/>
        <p:txBody>
          <a:bodyPr/>
          <a:lstStyle/>
          <a:p>
            <a:fld id="{CFCBADE8-F54C-411E-A3D5-4906972337CF}" type="slidenum">
              <a:rPr lang="lv-LV" smtClean="0"/>
              <a:pPr/>
              <a:t>‹#›</a:t>
            </a:fld>
            <a:endParaRPr lang="lv-LV"/>
          </a:p>
        </p:txBody>
      </p:sp>
    </p:spTree>
    <p:extLst>
      <p:ext uri="{BB962C8B-B14F-4D97-AF65-F5344CB8AC3E}">
        <p14:creationId xmlns:p14="http://schemas.microsoft.com/office/powerpoint/2010/main" val="3483332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p:cNvSpPr>
            <a:spLocks noGrp="1"/>
          </p:cNvSpPr>
          <p:nvPr>
            <p:ph type="dt" sz="half" idx="10"/>
          </p:nvPr>
        </p:nvSpPr>
        <p:spPr/>
        <p:txBody>
          <a:bodyPr/>
          <a:lstStyle/>
          <a:p>
            <a:fld id="{F95B7352-E562-4467-AA29-6E6519386D8D}" type="datetimeFigureOut">
              <a:rPr lang="lv-LV" smtClean="0"/>
              <a:pPr/>
              <a:t>07.04.2017</a:t>
            </a:fld>
            <a:endParaRPr lang="lv-LV"/>
          </a:p>
        </p:txBody>
      </p:sp>
      <p:sp>
        <p:nvSpPr>
          <p:cNvPr id="3" name="Kājenes vietturis 2"/>
          <p:cNvSpPr>
            <a:spLocks noGrp="1"/>
          </p:cNvSpPr>
          <p:nvPr>
            <p:ph type="ftr" sz="quarter" idx="11"/>
          </p:nvPr>
        </p:nvSpPr>
        <p:spPr/>
        <p:txBody>
          <a:bodyPr/>
          <a:lstStyle/>
          <a:p>
            <a:endParaRPr lang="lv-LV"/>
          </a:p>
        </p:txBody>
      </p:sp>
      <p:sp>
        <p:nvSpPr>
          <p:cNvPr id="4" name="Slaida numura vietturis 3"/>
          <p:cNvSpPr>
            <a:spLocks noGrp="1"/>
          </p:cNvSpPr>
          <p:nvPr>
            <p:ph type="sldNum" sz="quarter" idx="12"/>
          </p:nvPr>
        </p:nvSpPr>
        <p:spPr/>
        <p:txBody>
          <a:bodyPr/>
          <a:lstStyle/>
          <a:p>
            <a:fld id="{CFCBADE8-F54C-411E-A3D5-4906972337CF}" type="slidenum">
              <a:rPr lang="lv-LV" smtClean="0"/>
              <a:pPr/>
              <a:t>‹#›</a:t>
            </a:fld>
            <a:endParaRPr lang="lv-LV"/>
          </a:p>
        </p:txBody>
      </p:sp>
    </p:spTree>
    <p:extLst>
      <p:ext uri="{BB962C8B-B14F-4D97-AF65-F5344CB8AC3E}">
        <p14:creationId xmlns:p14="http://schemas.microsoft.com/office/powerpoint/2010/main" val="4267488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73050"/>
            <a:ext cx="3008313" cy="1162050"/>
          </a:xfrm>
        </p:spPr>
        <p:txBody>
          <a:bodyPr anchor="b"/>
          <a:lstStyle>
            <a:lvl1pPr algn="l">
              <a:defRPr sz="2000" b="1"/>
            </a:lvl1pPr>
          </a:lstStyle>
          <a:p>
            <a:r>
              <a:rPr lang="lv-LV" smtClean="0"/>
              <a:t>Rediģēt šablona virsraksta stilu</a:t>
            </a:r>
            <a:endParaRPr lang="lv-LV"/>
          </a:p>
        </p:txBody>
      </p:sp>
      <p:sp>
        <p:nvSpPr>
          <p:cNvPr id="3" name="Satura vietturi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Teksta vietturi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Rediģēt šablona teksta stilus</a:t>
            </a:r>
          </a:p>
        </p:txBody>
      </p:sp>
      <p:sp>
        <p:nvSpPr>
          <p:cNvPr id="5" name="Datuma vietturis 4"/>
          <p:cNvSpPr>
            <a:spLocks noGrp="1"/>
          </p:cNvSpPr>
          <p:nvPr>
            <p:ph type="dt" sz="half" idx="10"/>
          </p:nvPr>
        </p:nvSpPr>
        <p:spPr/>
        <p:txBody>
          <a:bodyPr/>
          <a:lstStyle/>
          <a:p>
            <a:fld id="{F95B7352-E562-4467-AA29-6E6519386D8D}" type="datetimeFigureOut">
              <a:rPr lang="lv-LV" smtClean="0"/>
              <a:pPr/>
              <a:t>07.04.2017</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CFCBADE8-F54C-411E-A3D5-4906972337CF}" type="slidenum">
              <a:rPr lang="lv-LV" smtClean="0"/>
              <a:pPr/>
              <a:t>‹#›</a:t>
            </a:fld>
            <a:endParaRPr lang="lv-LV"/>
          </a:p>
        </p:txBody>
      </p:sp>
    </p:spTree>
    <p:extLst>
      <p:ext uri="{BB962C8B-B14F-4D97-AF65-F5344CB8AC3E}">
        <p14:creationId xmlns:p14="http://schemas.microsoft.com/office/powerpoint/2010/main" val="3051089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1792288" y="4800600"/>
            <a:ext cx="5486400" cy="566738"/>
          </a:xfrm>
        </p:spPr>
        <p:txBody>
          <a:bodyPr anchor="b"/>
          <a:lstStyle>
            <a:lvl1pPr algn="l">
              <a:defRPr sz="2000" b="1"/>
            </a:lvl1pPr>
          </a:lstStyle>
          <a:p>
            <a:r>
              <a:rPr lang="lv-LV" smtClean="0"/>
              <a:t>Rediģēt šablona virsraksta stilu</a:t>
            </a:r>
            <a:endParaRPr lang="lv-LV"/>
          </a:p>
        </p:txBody>
      </p:sp>
      <p:sp>
        <p:nvSpPr>
          <p:cNvPr id="3" name="Attēla vietturi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Rediģēt šablona teksta stilus</a:t>
            </a:r>
          </a:p>
        </p:txBody>
      </p:sp>
      <p:sp>
        <p:nvSpPr>
          <p:cNvPr id="5" name="Datuma vietturis 4"/>
          <p:cNvSpPr>
            <a:spLocks noGrp="1"/>
          </p:cNvSpPr>
          <p:nvPr>
            <p:ph type="dt" sz="half" idx="10"/>
          </p:nvPr>
        </p:nvSpPr>
        <p:spPr/>
        <p:txBody>
          <a:bodyPr/>
          <a:lstStyle/>
          <a:p>
            <a:fld id="{F95B7352-E562-4467-AA29-6E6519386D8D}" type="datetimeFigureOut">
              <a:rPr lang="lv-LV" smtClean="0"/>
              <a:pPr/>
              <a:t>07.04.2017</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CFCBADE8-F54C-411E-A3D5-4906972337CF}" type="slidenum">
              <a:rPr lang="lv-LV" smtClean="0"/>
              <a:pPr/>
              <a:t>‹#›</a:t>
            </a:fld>
            <a:endParaRPr lang="lv-LV"/>
          </a:p>
        </p:txBody>
      </p:sp>
    </p:spTree>
    <p:extLst>
      <p:ext uri="{BB962C8B-B14F-4D97-AF65-F5344CB8AC3E}">
        <p14:creationId xmlns:p14="http://schemas.microsoft.com/office/powerpoint/2010/main" val="4239911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Virsraksta viettur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v-LV" smtClean="0"/>
              <a:t>Rediģēt šablona virsraksta stilu</a:t>
            </a:r>
            <a:endParaRPr lang="lv-LV"/>
          </a:p>
        </p:txBody>
      </p:sp>
      <p:sp>
        <p:nvSpPr>
          <p:cNvPr id="3" name="Teksta vietturi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5B7352-E562-4467-AA29-6E6519386D8D}" type="datetimeFigureOut">
              <a:rPr lang="lv-LV" smtClean="0"/>
              <a:pPr/>
              <a:t>07.04.2017</a:t>
            </a:fld>
            <a:endParaRPr lang="lv-LV"/>
          </a:p>
        </p:txBody>
      </p:sp>
      <p:sp>
        <p:nvSpPr>
          <p:cNvPr id="5" name="Kājenes vietturi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aida numura vietturi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CBADE8-F54C-411E-A3D5-4906972337CF}" type="slidenum">
              <a:rPr lang="lv-LV" smtClean="0"/>
              <a:pPr/>
              <a:t>‹#›</a:t>
            </a:fld>
            <a:endParaRPr lang="lv-LV"/>
          </a:p>
        </p:txBody>
      </p:sp>
    </p:spTree>
    <p:extLst>
      <p:ext uri="{BB962C8B-B14F-4D97-AF65-F5344CB8AC3E}">
        <p14:creationId xmlns:p14="http://schemas.microsoft.com/office/powerpoint/2010/main" val="2433623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veseligsridzinieks.lv/"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23.jpeg"/><Relationship Id="rId5" Type="http://schemas.openxmlformats.org/officeDocument/2006/relationships/image" Target="../media/image1.png"/><Relationship Id="rId4" Type="http://schemas.openxmlformats.org/officeDocument/2006/relationships/image" Target="../media/image22.png"/></Relationships>
</file>

<file path=ppt/slides/_rels/slide3.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p:nvPr>
        </p:nvSpPr>
        <p:spPr>
          <a:xfrm>
            <a:off x="611560" y="1844824"/>
            <a:ext cx="8024042" cy="2860419"/>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lv-LV" sz="7200" dirty="0">
                <a:solidFill>
                  <a:srgbClr val="63891F">
                    <a:lumMod val="75000"/>
                  </a:srgbClr>
                </a:solidFill>
                <a:effectLst>
                  <a:outerShdw blurRad="63500" dist="38100" dir="5400000" algn="t" rotWithShape="0">
                    <a:prstClr val="black">
                      <a:alpha val="25000"/>
                    </a:prstClr>
                  </a:outerShdw>
                </a:effectLst>
                <a:latin typeface="Arial" panose="020B0604020202020204" pitchFamily="34" charset="0"/>
                <a:cs typeface="Arial" panose="020B0604020202020204" pitchFamily="34" charset="0"/>
              </a:rPr>
              <a:t> </a:t>
            </a:r>
            <a:r>
              <a:rPr lang="lv-LV" sz="3100" b="1" dirty="0">
                <a:solidFill>
                  <a:srgbClr val="000099"/>
                </a:solidFill>
                <a:effectLst>
                  <a:outerShdw blurRad="63500" dist="38100" dir="5400000" algn="t" rotWithShape="0">
                    <a:prstClr val="black">
                      <a:alpha val="25000"/>
                    </a:prstClr>
                  </a:outerShdw>
                </a:effectLst>
                <a:latin typeface="Arial" panose="020B0604020202020204" pitchFamily="34" charset="0"/>
                <a:cs typeface="Arial" panose="020B0604020202020204" pitchFamily="34" charset="0"/>
              </a:rPr>
              <a:t>Riska un aizsargājošo faktoru ietekme uz atkarību izraisošo vielu lietošanas līmeni jauniešu vidū </a:t>
            </a:r>
            <a:r>
              <a:rPr lang="lv-LV" sz="3100" dirty="0">
                <a:solidFill>
                  <a:srgbClr val="000099"/>
                </a:solidFill>
                <a:effectLst>
                  <a:outerShdw blurRad="63500" dist="38100" dir="5400000" algn="t" rotWithShape="0">
                    <a:prstClr val="black">
                      <a:alpha val="25000"/>
                    </a:prstClr>
                  </a:outerShdw>
                </a:effectLst>
                <a:latin typeface="Arial" panose="020B0604020202020204" pitchFamily="34" charset="0"/>
                <a:cs typeface="Arial" panose="020B0604020202020204" pitchFamily="34" charset="0"/>
              </a:rPr>
              <a:t/>
            </a:r>
            <a:br>
              <a:rPr lang="lv-LV" sz="3100" dirty="0">
                <a:solidFill>
                  <a:srgbClr val="000099"/>
                </a:solidFill>
                <a:effectLst>
                  <a:outerShdw blurRad="63500" dist="38100" dir="5400000" algn="t" rotWithShape="0">
                    <a:prstClr val="black">
                      <a:alpha val="25000"/>
                    </a:prstClr>
                  </a:outerShdw>
                </a:effectLst>
                <a:latin typeface="Arial" panose="020B0604020202020204" pitchFamily="34" charset="0"/>
                <a:cs typeface="Arial" panose="020B0604020202020204" pitchFamily="34" charset="0"/>
              </a:rPr>
            </a:br>
            <a:r>
              <a:rPr lang="lv-LV" sz="3100" b="1" dirty="0" smtClean="0">
                <a:solidFill>
                  <a:srgbClr val="000099"/>
                </a:solidFill>
                <a:effectLst>
                  <a:outerShdw blurRad="63500" dist="38100" dir="5400000" algn="t" rotWithShape="0">
                    <a:prstClr val="black">
                      <a:alpha val="25000"/>
                    </a:prstClr>
                  </a:outerShdw>
                </a:effectLst>
                <a:latin typeface="Arial" panose="020B0604020202020204" pitchFamily="34" charset="0"/>
                <a:cs typeface="Arial" panose="020B0604020202020204" pitchFamily="34" charset="0"/>
              </a:rPr>
              <a:t>6.posms </a:t>
            </a:r>
            <a:r>
              <a:rPr lang="lv-LV" sz="3100" b="1" dirty="0">
                <a:solidFill>
                  <a:srgbClr val="000099"/>
                </a:solidFill>
                <a:effectLst>
                  <a:outerShdw blurRad="63500" dist="38100" dir="5400000" algn="t" rotWithShape="0">
                    <a:prstClr val="black">
                      <a:alpha val="25000"/>
                    </a:prstClr>
                  </a:outerShdw>
                </a:effectLst>
                <a:latin typeface="Arial" panose="020B0604020202020204" pitchFamily="34" charset="0"/>
                <a:cs typeface="Arial" panose="020B0604020202020204" pitchFamily="34" charset="0"/>
              </a:rPr>
              <a:t>(</a:t>
            </a:r>
            <a:r>
              <a:rPr lang="lv-LV" sz="3100" b="1" dirty="0" smtClean="0">
                <a:solidFill>
                  <a:srgbClr val="000099"/>
                </a:solidFill>
                <a:effectLst>
                  <a:outerShdw blurRad="63500" dist="38100" dir="5400000" algn="t" rotWithShape="0">
                    <a:prstClr val="black">
                      <a:alpha val="25000"/>
                    </a:prstClr>
                  </a:outerShdw>
                </a:effectLst>
                <a:latin typeface="Arial" panose="020B0604020202020204" pitchFamily="34" charset="0"/>
                <a:cs typeface="Arial" panose="020B0604020202020204" pitchFamily="34" charset="0"/>
              </a:rPr>
              <a:t>2016.gads</a:t>
            </a:r>
            <a:r>
              <a:rPr lang="lv-LV" sz="3100" b="1" dirty="0">
                <a:solidFill>
                  <a:srgbClr val="000099"/>
                </a:solidFill>
                <a:effectLst>
                  <a:outerShdw blurRad="63500" dist="38100" dir="5400000" algn="t" rotWithShape="0">
                    <a:prstClr val="black">
                      <a:alpha val="25000"/>
                    </a:prstClr>
                  </a:outerShdw>
                </a:effectLst>
                <a:latin typeface="Arial" panose="020B0604020202020204" pitchFamily="34" charset="0"/>
                <a:cs typeface="Arial" panose="020B0604020202020204" pitchFamily="34" charset="0"/>
              </a:rPr>
              <a:t>) </a:t>
            </a:r>
            <a:r>
              <a:rPr lang="lv-LV" sz="3100" b="1" dirty="0" smtClean="0">
                <a:solidFill>
                  <a:srgbClr val="000099"/>
                </a:solidFill>
                <a:effectLst>
                  <a:outerShdw blurRad="63500" dist="38100" dir="5400000" algn="t" rotWithShape="0">
                    <a:prstClr val="black">
                      <a:alpha val="25000"/>
                    </a:prstClr>
                  </a:outerShdw>
                </a:effectLst>
                <a:latin typeface="Arial" panose="020B0604020202020204" pitchFamily="34" charset="0"/>
                <a:cs typeface="Arial" panose="020B0604020202020204" pitchFamily="34" charset="0"/>
              </a:rPr>
              <a:t/>
            </a:r>
            <a:br>
              <a:rPr lang="lv-LV" sz="3100" b="1" dirty="0" smtClean="0">
                <a:solidFill>
                  <a:srgbClr val="000099"/>
                </a:solidFill>
                <a:effectLst>
                  <a:outerShdw blurRad="63500" dist="38100" dir="5400000" algn="t" rotWithShape="0">
                    <a:prstClr val="black">
                      <a:alpha val="25000"/>
                    </a:prstClr>
                  </a:outerShdw>
                </a:effectLst>
                <a:latin typeface="Arial" panose="020B0604020202020204" pitchFamily="34" charset="0"/>
                <a:cs typeface="Arial" panose="020B0604020202020204" pitchFamily="34" charset="0"/>
              </a:rPr>
            </a:br>
            <a:endParaRPr lang="lv-LV" sz="3100" dirty="0">
              <a:solidFill>
                <a:srgbClr val="000099"/>
              </a:solidFill>
            </a:endParaRPr>
          </a:p>
        </p:txBody>
      </p:sp>
      <p:sp>
        <p:nvSpPr>
          <p:cNvPr id="3" name="Apakšvirsraksts 2"/>
          <p:cNvSpPr>
            <a:spLocks noGrp="1"/>
          </p:cNvSpPr>
          <p:nvPr>
            <p:ph type="subTitle" idx="1"/>
          </p:nvPr>
        </p:nvSpPr>
        <p:spPr>
          <a:xfrm>
            <a:off x="1187624" y="5085184"/>
            <a:ext cx="7272808" cy="1512168"/>
          </a:xfrm>
        </p:spPr>
        <p:txBody>
          <a:bodyPr>
            <a:normAutofit/>
          </a:bodyPr>
          <a:lstStyle/>
          <a:p>
            <a:pPr algn="r"/>
            <a:r>
              <a:rPr lang="lv-LV" sz="1600" b="1" dirty="0">
                <a:solidFill>
                  <a:srgbClr val="2F5897"/>
                </a:solidFill>
                <a:effectLst>
                  <a:outerShdw blurRad="63500" dist="38100" dir="5400000" algn="t" rotWithShape="0">
                    <a:prstClr val="black">
                      <a:alpha val="25000"/>
                    </a:prstClr>
                  </a:outerShdw>
                </a:effectLst>
                <a:latin typeface="Arial" panose="020B0604020202020204" pitchFamily="34" charset="0"/>
                <a:cs typeface="Arial" panose="020B0604020202020204" pitchFamily="34" charset="0"/>
              </a:rPr>
              <a:t>Pētījuma pasūtītājs: </a:t>
            </a:r>
            <a:r>
              <a:rPr lang="lv-LV" sz="1600" dirty="0">
                <a:solidFill>
                  <a:srgbClr val="2F5897"/>
                </a:solidFill>
                <a:effectLst>
                  <a:outerShdw blurRad="63500" dist="38100" dir="5400000" algn="t" rotWithShape="0">
                    <a:prstClr val="black">
                      <a:alpha val="25000"/>
                    </a:prstClr>
                  </a:outerShdw>
                </a:effectLst>
                <a:latin typeface="Arial" panose="020B0604020202020204" pitchFamily="34" charset="0"/>
                <a:cs typeface="Arial" panose="020B0604020202020204" pitchFamily="34" charset="0"/>
              </a:rPr>
              <a:t/>
            </a:r>
            <a:br>
              <a:rPr lang="lv-LV" sz="1600" dirty="0">
                <a:solidFill>
                  <a:srgbClr val="2F5897"/>
                </a:solidFill>
                <a:effectLst>
                  <a:outerShdw blurRad="63500" dist="38100" dir="5400000" algn="t" rotWithShape="0">
                    <a:prstClr val="black">
                      <a:alpha val="25000"/>
                    </a:prstClr>
                  </a:outerShdw>
                </a:effectLst>
                <a:latin typeface="Arial" panose="020B0604020202020204" pitchFamily="34" charset="0"/>
                <a:cs typeface="Arial" panose="020B0604020202020204" pitchFamily="34" charset="0"/>
              </a:rPr>
            </a:br>
            <a:r>
              <a:rPr lang="lv-LV" sz="1600" dirty="0">
                <a:solidFill>
                  <a:srgbClr val="2F5897"/>
                </a:solidFill>
                <a:effectLst>
                  <a:outerShdw blurRad="63500" dist="38100" dir="5400000" algn="t" rotWithShape="0">
                    <a:prstClr val="black">
                      <a:alpha val="25000"/>
                    </a:prstClr>
                  </a:outerShdw>
                </a:effectLst>
                <a:latin typeface="Arial" panose="020B0604020202020204" pitchFamily="34" charset="0"/>
                <a:cs typeface="Arial" panose="020B0604020202020204" pitchFamily="34" charset="0"/>
              </a:rPr>
              <a:t>Rīgas domes Labklājības </a:t>
            </a:r>
            <a:r>
              <a:rPr lang="lv-LV" sz="1600" dirty="0" smtClean="0">
                <a:solidFill>
                  <a:srgbClr val="2F5897"/>
                </a:solidFill>
                <a:effectLst>
                  <a:outerShdw blurRad="63500" dist="38100" dir="5400000" algn="t" rotWithShape="0">
                    <a:prstClr val="black">
                      <a:alpha val="25000"/>
                    </a:prstClr>
                  </a:outerShdw>
                </a:effectLst>
                <a:latin typeface="Arial" panose="020B0604020202020204" pitchFamily="34" charset="0"/>
                <a:cs typeface="Arial" panose="020B0604020202020204" pitchFamily="34" charset="0"/>
              </a:rPr>
              <a:t>departaments </a:t>
            </a:r>
            <a:r>
              <a:rPr lang="lv-LV" sz="1600" dirty="0">
                <a:solidFill>
                  <a:srgbClr val="2F5897"/>
                </a:solidFill>
                <a:effectLst>
                  <a:outerShdw blurRad="63500" dist="38100" dir="5400000" algn="t" rotWithShape="0">
                    <a:prstClr val="black">
                      <a:alpha val="25000"/>
                    </a:prstClr>
                  </a:outerShdw>
                </a:effectLst>
                <a:latin typeface="Arial" panose="020B0604020202020204" pitchFamily="34" charset="0"/>
                <a:cs typeface="Arial" panose="020B0604020202020204" pitchFamily="34" charset="0"/>
              </a:rPr>
              <a:t/>
            </a:r>
            <a:br>
              <a:rPr lang="lv-LV" sz="1600" dirty="0">
                <a:solidFill>
                  <a:srgbClr val="2F5897"/>
                </a:solidFill>
                <a:effectLst>
                  <a:outerShdw blurRad="63500" dist="38100" dir="5400000" algn="t" rotWithShape="0">
                    <a:prstClr val="black">
                      <a:alpha val="25000"/>
                    </a:prstClr>
                  </a:outerShdw>
                </a:effectLst>
                <a:latin typeface="Arial" panose="020B0604020202020204" pitchFamily="34" charset="0"/>
                <a:cs typeface="Arial" panose="020B0604020202020204" pitchFamily="34" charset="0"/>
              </a:rPr>
            </a:br>
            <a:r>
              <a:rPr lang="lv-LV" sz="1600" b="1" dirty="0">
                <a:solidFill>
                  <a:srgbClr val="2F5897"/>
                </a:solidFill>
                <a:effectLst>
                  <a:outerShdw blurRad="63500" dist="38100" dir="5400000" algn="t" rotWithShape="0">
                    <a:prstClr val="black">
                      <a:alpha val="25000"/>
                    </a:prstClr>
                  </a:outerShdw>
                </a:effectLst>
                <a:latin typeface="Arial" panose="020B0604020202020204" pitchFamily="34" charset="0"/>
                <a:cs typeface="Arial" panose="020B0604020202020204" pitchFamily="34" charset="0"/>
              </a:rPr>
              <a:t>Pētījuma veicējs: </a:t>
            </a:r>
            <a:r>
              <a:rPr lang="lv-LV" sz="1600" dirty="0">
                <a:solidFill>
                  <a:srgbClr val="2F5897"/>
                </a:solidFill>
                <a:effectLst>
                  <a:outerShdw blurRad="63500" dist="38100" dir="5400000" algn="t" rotWithShape="0">
                    <a:prstClr val="black">
                      <a:alpha val="25000"/>
                    </a:prstClr>
                  </a:outerShdw>
                </a:effectLst>
                <a:latin typeface="Arial" panose="020B0604020202020204" pitchFamily="34" charset="0"/>
                <a:cs typeface="Arial" panose="020B0604020202020204" pitchFamily="34" charset="0"/>
              </a:rPr>
              <a:t/>
            </a:r>
            <a:br>
              <a:rPr lang="lv-LV" sz="1600" dirty="0">
                <a:solidFill>
                  <a:srgbClr val="2F5897"/>
                </a:solidFill>
                <a:effectLst>
                  <a:outerShdw blurRad="63500" dist="38100" dir="5400000" algn="t" rotWithShape="0">
                    <a:prstClr val="black">
                      <a:alpha val="25000"/>
                    </a:prstClr>
                  </a:outerShdw>
                </a:effectLst>
                <a:latin typeface="Arial" panose="020B0604020202020204" pitchFamily="34" charset="0"/>
                <a:cs typeface="Arial" panose="020B0604020202020204" pitchFamily="34" charset="0"/>
              </a:rPr>
            </a:br>
            <a:r>
              <a:rPr lang="lv-LV" sz="1600" dirty="0">
                <a:solidFill>
                  <a:srgbClr val="2F5897"/>
                </a:solidFill>
                <a:effectLst>
                  <a:outerShdw blurRad="63500" dist="38100" dir="5400000" algn="t" rotWithShape="0">
                    <a:prstClr val="black">
                      <a:alpha val="25000"/>
                    </a:prstClr>
                  </a:outerShdw>
                </a:effectLst>
                <a:latin typeface="Arial" panose="020B0604020202020204" pitchFamily="34" charset="0"/>
                <a:cs typeface="Arial" panose="020B0604020202020204" pitchFamily="34" charset="0"/>
              </a:rPr>
              <a:t>Tirgus un sociālo pētījumu institūts “Latvijas Fakti</a:t>
            </a:r>
            <a:r>
              <a:rPr lang="lv-LV" sz="1600" dirty="0">
                <a:solidFill>
                  <a:srgbClr val="2F5897"/>
                </a:solidFill>
                <a:effectLst>
                  <a:outerShdw blurRad="63500" dist="38100" dir="5400000" algn="t" rotWithShape="0">
                    <a:prstClr val="black">
                      <a:alpha val="25000"/>
                    </a:prstClr>
                  </a:outerShdw>
                </a:effectLst>
                <a:latin typeface="Palatino Linotype"/>
              </a:rPr>
              <a:t>” </a:t>
            </a:r>
            <a:endParaRPr lang="lv-LV" sz="2800" dirty="0"/>
          </a:p>
        </p:txBody>
      </p:sp>
      <p:pic>
        <p:nvPicPr>
          <p:cNvPr id="4" name="Attēls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0400" y="335978"/>
            <a:ext cx="2895600" cy="1057588"/>
          </a:xfrm>
          <a:prstGeom prst="rect">
            <a:avLst/>
          </a:prstGeom>
        </p:spPr>
      </p:pic>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3984" y="5301208"/>
            <a:ext cx="2214875" cy="12574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320666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20576" y="609600"/>
            <a:ext cx="746244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descr="C:\Users\iupelniece2\Desktop\bulta.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679130" flipV="1">
            <a:off x="5814044" y="2606569"/>
            <a:ext cx="1368152" cy="684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60476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533400" y="76200"/>
            <a:ext cx="8229600" cy="1143000"/>
          </a:xfrm>
        </p:spPr>
        <p:style>
          <a:lnRef idx="1">
            <a:schemeClr val="accent1"/>
          </a:lnRef>
          <a:fillRef idx="2">
            <a:schemeClr val="accent1"/>
          </a:fillRef>
          <a:effectRef idx="1">
            <a:schemeClr val="accent1"/>
          </a:effectRef>
          <a:fontRef idx="minor">
            <a:schemeClr val="dk1"/>
          </a:fontRef>
        </p:style>
        <p:txBody>
          <a:bodyPr>
            <a:normAutofit/>
          </a:bodyPr>
          <a:lstStyle/>
          <a:p>
            <a:r>
              <a:rPr lang="lv-LV" sz="4000" b="1" dirty="0" smtClean="0">
                <a:solidFill>
                  <a:srgbClr val="000099"/>
                </a:solidFill>
              </a:rPr>
              <a:t>Alkohola lietošana</a:t>
            </a:r>
            <a:endParaRPr lang="lv-LV" sz="4000" b="1" dirty="0">
              <a:solidFill>
                <a:srgbClr val="000099"/>
              </a:solidFill>
            </a:endParaRPr>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441938"/>
            <a:ext cx="7162800" cy="4958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09369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p:txBody>
          <a:bodyPr>
            <a:normAutofit/>
          </a:bodyPr>
          <a:lstStyle/>
          <a:p>
            <a:pPr marL="0" lvl="0" indent="0" algn="just">
              <a:buNone/>
            </a:pPr>
            <a:endParaRPr lang="lv-LV" sz="2600" dirty="0"/>
          </a:p>
          <a:p>
            <a:pPr marL="0" lvl="0" indent="0" algn="just">
              <a:buNone/>
            </a:pPr>
            <a:r>
              <a:rPr lang="lv-LV" sz="2300" dirty="0" smtClean="0"/>
              <a:t>Jauniešu </a:t>
            </a:r>
            <a:r>
              <a:rPr lang="lv-LV" sz="2300" dirty="0"/>
              <a:t>īpatsvars, kuri atzina, ka dzīves laikā ir kaut reizi piedzērušies, ir mazāks nekā visos iepriekšējos pētījumos kopš 2006.gada. </a:t>
            </a:r>
            <a:endParaRPr lang="lv-LV" sz="2300" dirty="0" smtClean="0"/>
          </a:p>
          <a:p>
            <a:pPr marL="0" lvl="0" indent="0" algn="just">
              <a:buNone/>
            </a:pPr>
            <a:r>
              <a:rPr lang="lv-LV" sz="2300" dirty="0" smtClean="0"/>
              <a:t> </a:t>
            </a:r>
            <a:r>
              <a:rPr lang="lv-LV" sz="2300" dirty="0"/>
              <a:t>2012.gadā tādu respondentu bija </a:t>
            </a:r>
            <a:r>
              <a:rPr lang="lv-LV" sz="2300" b="1" dirty="0"/>
              <a:t>57</a:t>
            </a:r>
            <a:r>
              <a:rPr lang="lv-LV" sz="2300" b="1" dirty="0" smtClean="0"/>
              <a:t>%</a:t>
            </a:r>
            <a:r>
              <a:rPr lang="lv-LV" sz="2300" dirty="0" smtClean="0"/>
              <a:t>, </a:t>
            </a:r>
          </a:p>
          <a:p>
            <a:pPr marL="0" lvl="0" indent="0" algn="just">
              <a:buNone/>
            </a:pPr>
            <a:r>
              <a:rPr lang="lv-LV" sz="2300" dirty="0" smtClean="0"/>
              <a:t>2016. gadā</a:t>
            </a:r>
            <a:r>
              <a:rPr lang="lv-LV" sz="2300" b="1" dirty="0" smtClean="0"/>
              <a:t>– </a:t>
            </a:r>
            <a:r>
              <a:rPr lang="lv-LV" sz="2300" b="1" dirty="0"/>
              <a:t>39%;</a:t>
            </a:r>
          </a:p>
          <a:p>
            <a:endParaRPr lang="lv-LV" dirty="0"/>
          </a:p>
        </p:txBody>
      </p:sp>
      <p:sp>
        <p:nvSpPr>
          <p:cNvPr id="4" name="Virsraksts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lv-LV" sz="4000" b="1" dirty="0" smtClean="0">
                <a:solidFill>
                  <a:srgbClr val="000099"/>
                </a:solidFill>
              </a:rPr>
              <a:t>Alkohola lietošana</a:t>
            </a:r>
            <a:endParaRPr lang="lv-LV" sz="4000" b="1" dirty="0">
              <a:solidFill>
                <a:srgbClr val="000099"/>
              </a:solidFill>
            </a:endParaRPr>
          </a:p>
        </p:txBody>
      </p:sp>
    </p:spTree>
    <p:extLst>
      <p:ext uri="{BB962C8B-B14F-4D97-AF65-F5344CB8AC3E}">
        <p14:creationId xmlns:p14="http://schemas.microsoft.com/office/powerpoint/2010/main" val="34140111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894478"/>
            <a:ext cx="7846794" cy="4949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60488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74638"/>
            <a:ext cx="8229600" cy="850106"/>
          </a:xfrm>
        </p:spPr>
        <p:style>
          <a:lnRef idx="1">
            <a:schemeClr val="accent1"/>
          </a:lnRef>
          <a:fillRef idx="2">
            <a:schemeClr val="accent1"/>
          </a:fillRef>
          <a:effectRef idx="1">
            <a:schemeClr val="accent1"/>
          </a:effectRef>
          <a:fontRef idx="minor">
            <a:schemeClr val="dk1"/>
          </a:fontRef>
        </p:style>
        <p:txBody>
          <a:bodyPr>
            <a:normAutofit/>
          </a:bodyPr>
          <a:lstStyle/>
          <a:p>
            <a:r>
              <a:rPr lang="lv-LV" sz="4000" b="1" dirty="0" smtClean="0">
                <a:solidFill>
                  <a:srgbClr val="000099"/>
                </a:solidFill>
              </a:rPr>
              <a:t>Alkohola lietošana</a:t>
            </a:r>
            <a:endParaRPr lang="lv-LV" sz="4000" b="1" dirty="0">
              <a:solidFill>
                <a:srgbClr val="000099"/>
              </a:solidFill>
            </a:endParaRPr>
          </a:p>
        </p:txBody>
      </p:sp>
      <p:sp>
        <p:nvSpPr>
          <p:cNvPr id="3" name="Satura vietturis 2"/>
          <p:cNvSpPr>
            <a:spLocks noGrp="1"/>
          </p:cNvSpPr>
          <p:nvPr>
            <p:ph idx="1"/>
          </p:nvPr>
        </p:nvSpPr>
        <p:spPr>
          <a:xfrm>
            <a:off x="299171" y="1268760"/>
            <a:ext cx="8363272" cy="5001419"/>
          </a:xfrm>
        </p:spPr>
        <p:txBody>
          <a:bodyPr>
            <a:normAutofit/>
          </a:bodyPr>
          <a:lstStyle/>
          <a:p>
            <a:pPr marL="0" indent="0">
              <a:buNone/>
            </a:pPr>
            <a:r>
              <a:rPr lang="lv-LV" sz="2200" dirty="0" smtClean="0"/>
              <a:t>2010</a:t>
            </a:r>
            <a:r>
              <a:rPr lang="lv-LV" sz="2200" dirty="0"/>
              <a:t>.-2016.gadā veikto pētījumu rezultātu salīdzinājums atklāj pozitīvu tendenci, ka kopumā </a:t>
            </a:r>
            <a:r>
              <a:rPr lang="lv-LV" sz="2200" b="1" dirty="0"/>
              <a:t>pieaug alkohola lietošanas uzsākšanas vecums</a:t>
            </a:r>
            <a:r>
              <a:rPr lang="lv-LV" sz="2200" dirty="0"/>
              <a:t>. </a:t>
            </a:r>
            <a:endParaRPr lang="lv-LV" sz="2200" dirty="0" smtClean="0"/>
          </a:p>
          <a:p>
            <a:pPr marL="0" indent="0">
              <a:buNone/>
            </a:pPr>
            <a:endParaRPr lang="lv-LV" sz="2200" dirty="0" smtClean="0"/>
          </a:p>
          <a:p>
            <a:pPr marL="0" indent="0">
              <a:buNone/>
            </a:pPr>
            <a:r>
              <a:rPr lang="lv-LV" sz="2200" dirty="0" smtClean="0"/>
              <a:t>Kā </a:t>
            </a:r>
            <a:r>
              <a:rPr lang="lv-LV" sz="2200" dirty="0"/>
              <a:t>pirmā alkohola lietošanas pieredze, retāk nekā iepriekšējos pētījumos, tika atzīmēts vecums no 11 līdz 12 gadiem </a:t>
            </a:r>
            <a:endParaRPr lang="lv-LV" sz="2200" dirty="0" smtClean="0"/>
          </a:p>
          <a:p>
            <a:pPr lvl="1"/>
            <a:r>
              <a:rPr lang="lv-LV" sz="2200" dirty="0" smtClean="0"/>
              <a:t>2012.gadā </a:t>
            </a:r>
            <a:r>
              <a:rPr lang="lv-LV" sz="2200" dirty="0"/>
              <a:t>– 49%; </a:t>
            </a:r>
            <a:endParaRPr lang="lv-LV" sz="2200" dirty="0" smtClean="0"/>
          </a:p>
          <a:p>
            <a:pPr lvl="1"/>
            <a:r>
              <a:rPr lang="lv-LV" sz="2200" dirty="0" smtClean="0"/>
              <a:t>2014.gadā </a:t>
            </a:r>
            <a:r>
              <a:rPr lang="lv-LV" sz="2200" dirty="0"/>
              <a:t>– 42%; </a:t>
            </a:r>
            <a:endParaRPr lang="lv-LV" sz="2200" dirty="0" smtClean="0"/>
          </a:p>
          <a:p>
            <a:pPr lvl="1"/>
            <a:r>
              <a:rPr lang="lv-LV" sz="2200" dirty="0" smtClean="0"/>
              <a:t>2016.gadā </a:t>
            </a:r>
            <a:r>
              <a:rPr lang="lv-LV" sz="2200" dirty="0"/>
              <a:t>– 36</a:t>
            </a:r>
            <a:r>
              <a:rPr lang="lv-LV" sz="2200" dirty="0" smtClean="0"/>
              <a:t>%</a:t>
            </a:r>
          </a:p>
          <a:p>
            <a:pPr lvl="1"/>
            <a:endParaRPr lang="lv-LV" sz="2200" dirty="0" smtClean="0"/>
          </a:p>
          <a:p>
            <a:pPr lvl="1"/>
            <a:endParaRPr lang="lv-LV" sz="2200" dirty="0"/>
          </a:p>
        </p:txBody>
      </p:sp>
      <p:sp>
        <p:nvSpPr>
          <p:cNvPr id="6" name="Taisnstūris 5"/>
          <p:cNvSpPr/>
          <p:nvPr/>
        </p:nvSpPr>
        <p:spPr>
          <a:xfrm>
            <a:off x="304800" y="4381130"/>
            <a:ext cx="8029408" cy="1785104"/>
          </a:xfrm>
          <a:prstGeom prst="rect">
            <a:avLst/>
          </a:prstGeom>
        </p:spPr>
        <p:txBody>
          <a:bodyPr wrap="square">
            <a:spAutoFit/>
          </a:bodyPr>
          <a:lstStyle/>
          <a:p>
            <a:pPr lvl="0"/>
            <a:endParaRPr lang="lv-LV" sz="2200" dirty="0" smtClean="0"/>
          </a:p>
          <a:p>
            <a:pPr lvl="0"/>
            <a:r>
              <a:rPr lang="lv-LV" sz="2200" dirty="0" smtClean="0"/>
              <a:t>Biežāk </a:t>
            </a:r>
            <a:r>
              <a:rPr lang="lv-LV" sz="2200" dirty="0"/>
              <a:t>norādīts, ka tas noticis 14 gadu vecumā vai </a:t>
            </a:r>
            <a:r>
              <a:rPr lang="lv-LV" sz="2200" dirty="0" smtClean="0"/>
              <a:t>vēlāk</a:t>
            </a:r>
            <a:r>
              <a:rPr lang="lv-LV" sz="2200" dirty="0"/>
              <a:t> </a:t>
            </a:r>
            <a:endParaRPr lang="lv-LV" sz="2200" dirty="0" smtClean="0"/>
          </a:p>
          <a:p>
            <a:pPr marL="285750" lvl="0" indent="-285750">
              <a:buFont typeface="Arial" panose="020B0604020202020204" pitchFamily="34" charset="0"/>
              <a:buChar char="•"/>
            </a:pPr>
            <a:endParaRPr lang="lv-LV" sz="2200" dirty="0" smtClean="0"/>
          </a:p>
          <a:p>
            <a:pPr lvl="0"/>
            <a:r>
              <a:rPr lang="lv-LV" sz="2200" dirty="0" smtClean="0"/>
              <a:t>Alkoholiskos dzērienus </a:t>
            </a:r>
            <a:r>
              <a:rPr lang="lv-LV" sz="2200" dirty="0"/>
              <a:t>15-16 gadus vecie jaunieši visbiežāk lieto </a:t>
            </a:r>
            <a:r>
              <a:rPr lang="lv-LV" sz="2200" b="1" dirty="0"/>
              <a:t>mājas </a:t>
            </a:r>
            <a:r>
              <a:rPr lang="lv-LV" sz="2200" b="1" dirty="0" smtClean="0"/>
              <a:t>apstākļos</a:t>
            </a:r>
            <a:endParaRPr lang="lv-LV" sz="2200" b="1" dirty="0"/>
          </a:p>
        </p:txBody>
      </p:sp>
    </p:spTree>
    <p:extLst>
      <p:ext uri="{BB962C8B-B14F-4D97-AF65-F5344CB8AC3E}">
        <p14:creationId xmlns:p14="http://schemas.microsoft.com/office/powerpoint/2010/main" val="30134316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827584" y="274638"/>
            <a:ext cx="7859216" cy="850106"/>
          </a:xfrm>
        </p:spPr>
        <p:style>
          <a:lnRef idx="1">
            <a:schemeClr val="accent1"/>
          </a:lnRef>
          <a:fillRef idx="2">
            <a:schemeClr val="accent1"/>
          </a:fillRef>
          <a:effectRef idx="1">
            <a:schemeClr val="accent1"/>
          </a:effectRef>
          <a:fontRef idx="minor">
            <a:schemeClr val="dk1"/>
          </a:fontRef>
        </p:style>
        <p:txBody>
          <a:bodyPr>
            <a:normAutofit/>
          </a:bodyPr>
          <a:lstStyle/>
          <a:p>
            <a:r>
              <a:rPr lang="lv-LV" b="1" dirty="0" smtClean="0"/>
              <a:t>Alkohola lietošana</a:t>
            </a:r>
            <a:endParaRPr lang="lv-LV" b="1" dirty="0"/>
          </a:p>
        </p:txBody>
      </p:sp>
      <p:sp>
        <p:nvSpPr>
          <p:cNvPr id="3" name="Satura vietturis 2"/>
          <p:cNvSpPr>
            <a:spLocks noGrp="1"/>
          </p:cNvSpPr>
          <p:nvPr>
            <p:ph idx="1"/>
          </p:nvPr>
        </p:nvSpPr>
        <p:spPr/>
        <p:txBody>
          <a:bodyPr/>
          <a:lstStyle/>
          <a:p>
            <a:endParaRPr lang="lv-LV"/>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1792" y="1412776"/>
            <a:ext cx="8676456" cy="5002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āls 4"/>
          <p:cNvSpPr/>
          <p:nvPr/>
        </p:nvSpPr>
        <p:spPr>
          <a:xfrm>
            <a:off x="3391196" y="2960948"/>
            <a:ext cx="820763"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Tree>
    <p:extLst>
      <p:ext uri="{BB962C8B-B14F-4D97-AF65-F5344CB8AC3E}">
        <p14:creationId xmlns:p14="http://schemas.microsoft.com/office/powerpoint/2010/main" val="1990348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lv-LV" b="1" i="1" dirty="0">
                <a:solidFill>
                  <a:srgbClr val="000099"/>
                </a:solidFill>
              </a:rPr>
              <a:t>Citu aizliegto un atkarību izraisošo vielu lietošana</a:t>
            </a:r>
            <a:endParaRPr lang="lv-LV" b="1" dirty="0">
              <a:solidFill>
                <a:srgbClr val="000099"/>
              </a:solidFill>
            </a:endParaRPr>
          </a:p>
        </p:txBody>
      </p:sp>
      <p:sp>
        <p:nvSpPr>
          <p:cNvPr id="3" name="Satura vietturis 2"/>
          <p:cNvSpPr>
            <a:spLocks noGrp="1"/>
          </p:cNvSpPr>
          <p:nvPr>
            <p:ph idx="1"/>
          </p:nvPr>
        </p:nvSpPr>
        <p:spPr>
          <a:xfrm>
            <a:off x="228600" y="1600200"/>
            <a:ext cx="8591872" cy="4853136"/>
          </a:xfrm>
        </p:spPr>
        <p:txBody>
          <a:bodyPr>
            <a:normAutofit/>
          </a:bodyPr>
          <a:lstStyle/>
          <a:p>
            <a:pPr marL="0" indent="0">
              <a:buNone/>
            </a:pPr>
            <a:r>
              <a:rPr lang="lv-LV" sz="1800" dirty="0" smtClean="0"/>
              <a:t>Arī </a:t>
            </a:r>
            <a:r>
              <a:rPr lang="lv-LV" sz="1800" dirty="0"/>
              <a:t>šī gada rezultātos izplatītākā narkotiskā viela 9.-10.klašu skolēnu vidū ir </a:t>
            </a:r>
            <a:r>
              <a:rPr lang="lv-LV" sz="1800" b="1" dirty="0"/>
              <a:t>marihuāna/hašišs</a:t>
            </a:r>
            <a:r>
              <a:rPr lang="lv-LV" sz="1800" dirty="0"/>
              <a:t>. </a:t>
            </a:r>
          </a:p>
          <a:p>
            <a:pPr marL="0" indent="0">
              <a:buNone/>
            </a:pPr>
            <a:endParaRPr lang="lv-LV" sz="1800" dirty="0" smtClean="0"/>
          </a:p>
          <a:p>
            <a:pPr marL="0" indent="0">
              <a:buNone/>
            </a:pPr>
            <a:endParaRPr lang="lv-LV" sz="2800" dirty="0" smtClean="0"/>
          </a:p>
          <a:p>
            <a:pPr lvl="0"/>
            <a:endParaRPr lang="lv-LV" sz="3400" dirty="0" smtClean="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2175028"/>
            <a:ext cx="6338656" cy="4395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64041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a:xfrm>
            <a:off x="533400" y="1524000"/>
            <a:ext cx="8075240" cy="3701008"/>
          </a:xfrm>
        </p:spPr>
        <p:txBody>
          <a:bodyPr>
            <a:normAutofit/>
          </a:bodyPr>
          <a:lstStyle/>
          <a:p>
            <a:pPr marL="0" lvl="0" indent="0" algn="just">
              <a:buNone/>
            </a:pPr>
            <a:endParaRPr lang="lv-LV" sz="2400" dirty="0" smtClean="0"/>
          </a:p>
          <a:p>
            <a:pPr marL="0" lvl="0" indent="0" algn="just">
              <a:buNone/>
            </a:pPr>
            <a:r>
              <a:rPr lang="lv-LV" sz="2000" dirty="0" smtClean="0"/>
              <a:t>Līdzīgi </a:t>
            </a:r>
            <a:r>
              <a:rPr lang="lv-LV" sz="2000" dirty="0"/>
              <a:t>kā iepriekšējos pētījumos, arī </a:t>
            </a:r>
            <a:r>
              <a:rPr lang="lv-LV" sz="2000" dirty="0" smtClean="0"/>
              <a:t>2016. gadā </a:t>
            </a:r>
            <a:r>
              <a:rPr lang="lv-LV" sz="2000" dirty="0"/>
              <a:t>pārliecinošs vairākums (79%) jauniešu, kuri lietojuši marihuānu/hašišu, to pirmo reizi pamēģināja salīdzinoši vēlāk (14-15 gadu vecumā) nekā alkoholiskos dzērienus vai smēķēšanu</a:t>
            </a:r>
            <a:r>
              <a:rPr lang="lv-LV" sz="2000" dirty="0" smtClean="0"/>
              <a:t>.</a:t>
            </a:r>
          </a:p>
          <a:p>
            <a:pPr marL="0" lvl="0" indent="0" algn="just">
              <a:buNone/>
            </a:pPr>
            <a:endParaRPr lang="lv-LV" sz="2000" dirty="0" smtClean="0"/>
          </a:p>
          <a:p>
            <a:pPr marL="0" lvl="0" indent="0" algn="just">
              <a:buNone/>
            </a:pPr>
            <a:r>
              <a:rPr lang="lv-LV" sz="2000" dirty="0" smtClean="0"/>
              <a:t>Tomēr </a:t>
            </a:r>
            <a:r>
              <a:rPr lang="lv-LV" sz="2000" dirty="0"/>
              <a:t>rezultātu salīdzinājums ar iepriekšējiem pētījumiem atklāj </a:t>
            </a:r>
            <a:r>
              <a:rPr lang="lv-LV" sz="2000" b="1" dirty="0">
                <a:solidFill>
                  <a:srgbClr val="000099"/>
                </a:solidFill>
              </a:rPr>
              <a:t>bīstamu tendenci </a:t>
            </a:r>
            <a:r>
              <a:rPr lang="lv-LV" sz="2000" dirty="0"/>
              <a:t>– pieaug to jauniešu skaits, kuri marihuānu/hašišu izmēģina agrā vecumā. </a:t>
            </a:r>
          </a:p>
          <a:p>
            <a:pPr lvl="0"/>
            <a:endParaRPr lang="lv-LV" dirty="0"/>
          </a:p>
          <a:p>
            <a:endParaRPr lang="lv-LV" dirty="0"/>
          </a:p>
        </p:txBody>
      </p:sp>
      <p:sp>
        <p:nvSpPr>
          <p:cNvPr id="6" name="Taisnstūris 5"/>
          <p:cNvSpPr/>
          <p:nvPr/>
        </p:nvSpPr>
        <p:spPr>
          <a:xfrm>
            <a:off x="1259632" y="188640"/>
            <a:ext cx="7128791"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lv-LV" sz="3600" b="1" i="1" dirty="0">
                <a:solidFill>
                  <a:srgbClr val="000099"/>
                </a:solidFill>
              </a:rPr>
              <a:t>Citu aizliegto un atkarību izraisošo vielu </a:t>
            </a:r>
            <a:r>
              <a:rPr lang="lv-LV" sz="3600" b="1" i="1" dirty="0" smtClean="0">
                <a:solidFill>
                  <a:srgbClr val="000099"/>
                </a:solidFill>
              </a:rPr>
              <a:t>lietošana (1)</a:t>
            </a:r>
            <a:endParaRPr lang="lv-LV" sz="3600" dirty="0"/>
          </a:p>
        </p:txBody>
      </p:sp>
    </p:spTree>
    <p:extLst>
      <p:ext uri="{BB962C8B-B14F-4D97-AF65-F5344CB8AC3E}">
        <p14:creationId xmlns:p14="http://schemas.microsoft.com/office/powerpoint/2010/main" val="19940327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a:xfrm>
            <a:off x="381000" y="1905000"/>
            <a:ext cx="8229600" cy="4525963"/>
          </a:xfrm>
        </p:spPr>
        <p:txBody>
          <a:bodyPr>
            <a:normAutofit/>
          </a:bodyPr>
          <a:lstStyle/>
          <a:p>
            <a:pPr marL="0" lvl="0" indent="0">
              <a:buNone/>
            </a:pPr>
            <a:r>
              <a:rPr lang="lv-LV" sz="2400" b="1" dirty="0"/>
              <a:t>Citas biežāk lietotās apreibinošās vielas:</a:t>
            </a:r>
          </a:p>
          <a:p>
            <a:pPr lvl="0"/>
            <a:r>
              <a:rPr lang="lv-LV" sz="2000" dirty="0" smtClean="0"/>
              <a:t>mājās </a:t>
            </a:r>
            <a:r>
              <a:rPr lang="lv-LV" sz="2000" dirty="0"/>
              <a:t>taisīts alkohols (18%), </a:t>
            </a:r>
          </a:p>
          <a:p>
            <a:pPr lvl="0"/>
            <a:r>
              <a:rPr lang="lv-LV" sz="2000" dirty="0"/>
              <a:t>bezrecepšu miega zāles vai trankvilizatori (12%),</a:t>
            </a:r>
          </a:p>
          <a:p>
            <a:pPr lvl="0"/>
            <a:r>
              <a:rPr lang="lv-LV" sz="2000" dirty="0"/>
              <a:t>augu valsts maisījumi (7%). </a:t>
            </a:r>
          </a:p>
          <a:p>
            <a:pPr lvl="0"/>
            <a:r>
              <a:rPr lang="lv-LV" sz="2000" dirty="0"/>
              <a:t>citas narkotiskās un psihotropās vielas (kā </a:t>
            </a:r>
            <a:r>
              <a:rPr lang="lv-LV" sz="2000" dirty="0" err="1"/>
              <a:t>ekstazī</a:t>
            </a:r>
            <a:r>
              <a:rPr lang="lv-LV" sz="2000" dirty="0"/>
              <a:t>, </a:t>
            </a:r>
            <a:r>
              <a:rPr lang="lv-LV" sz="2000" dirty="0" err="1"/>
              <a:t>amfetamīni</a:t>
            </a:r>
            <a:r>
              <a:rPr lang="lv-LV" sz="2000" dirty="0"/>
              <a:t>, </a:t>
            </a:r>
            <a:r>
              <a:rPr lang="lv-LV" sz="2000" dirty="0" err="1"/>
              <a:t>halucinogēnās</a:t>
            </a:r>
            <a:r>
              <a:rPr lang="lv-LV" sz="2000" dirty="0"/>
              <a:t> sēnes, kokaīns, LSD u.c.) lietotas nosacīti reti – tās pamēģinājuši 3% vai mazāk jauniešu;</a:t>
            </a:r>
          </a:p>
          <a:p>
            <a:endParaRPr lang="lv-LV" sz="2800" dirty="0"/>
          </a:p>
        </p:txBody>
      </p:sp>
      <p:sp>
        <p:nvSpPr>
          <p:cNvPr id="4" name="Virsraksts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lv-LV" b="1" i="1" dirty="0">
                <a:solidFill>
                  <a:srgbClr val="000099"/>
                </a:solidFill>
              </a:rPr>
              <a:t>Citu aizliegto un atkarību izraisošo vielu </a:t>
            </a:r>
            <a:r>
              <a:rPr lang="lv-LV" b="1" i="1" dirty="0" smtClean="0">
                <a:solidFill>
                  <a:srgbClr val="000099"/>
                </a:solidFill>
              </a:rPr>
              <a:t>lietošana (2)</a:t>
            </a:r>
            <a:endParaRPr lang="lv-LV" b="1" dirty="0">
              <a:solidFill>
                <a:srgbClr val="000099"/>
              </a:solidFill>
            </a:endParaRPr>
          </a:p>
        </p:txBody>
      </p:sp>
    </p:spTree>
    <p:extLst>
      <p:ext uri="{BB962C8B-B14F-4D97-AF65-F5344CB8AC3E}">
        <p14:creationId xmlns:p14="http://schemas.microsoft.com/office/powerpoint/2010/main" val="35056337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endParaRPr lang="lv-LV"/>
          </a:p>
        </p:txBody>
      </p:sp>
      <p:pic>
        <p:nvPicPr>
          <p:cNvPr id="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816397" y="1600201"/>
            <a:ext cx="5275883" cy="43327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907704" y="1772816"/>
            <a:ext cx="1584176" cy="101566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lv-LV" sz="1200" b="1" dirty="0"/>
              <a:t>bezrecepšu miega zāļu, trankvilizatoru un mājās gatavota alkoholisko dzērienu lietošana</a:t>
            </a:r>
          </a:p>
        </p:txBody>
      </p:sp>
      <p:sp>
        <p:nvSpPr>
          <p:cNvPr id="6" name="TextBox 5"/>
          <p:cNvSpPr txBox="1"/>
          <p:nvPr/>
        </p:nvSpPr>
        <p:spPr>
          <a:xfrm>
            <a:off x="5423280" y="1834372"/>
            <a:ext cx="1584176" cy="89255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lv-LV" sz="1300" b="1" dirty="0" smtClean="0"/>
              <a:t>marihuānas/hašiša</a:t>
            </a:r>
            <a:r>
              <a:rPr lang="lv-LV" sz="1300" b="1" dirty="0"/>
              <a:t>, kā arī citu narkotisko vielu </a:t>
            </a:r>
            <a:r>
              <a:rPr lang="lv-LV" sz="1300" b="1" dirty="0" smtClean="0"/>
              <a:t>lietošana             </a:t>
            </a:r>
            <a:endParaRPr lang="lv-LV" sz="1300" b="1" dirty="0"/>
          </a:p>
        </p:txBody>
      </p:sp>
    </p:spTree>
    <p:extLst>
      <p:ext uri="{BB962C8B-B14F-4D97-AF65-F5344CB8AC3E}">
        <p14:creationId xmlns:p14="http://schemas.microsoft.com/office/powerpoint/2010/main" val="17547918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lv-LV" b="1" dirty="0">
                <a:solidFill>
                  <a:srgbClr val="000099"/>
                </a:solidFill>
                <a:latin typeface="Century Gothic"/>
              </a:rPr>
              <a:t>Pētījuma </a:t>
            </a:r>
            <a:r>
              <a:rPr lang="lv-LV" b="1" dirty="0" smtClean="0">
                <a:solidFill>
                  <a:srgbClr val="000099"/>
                </a:solidFill>
                <a:latin typeface="Century Gothic"/>
              </a:rPr>
              <a:t>mērķis</a:t>
            </a:r>
            <a:endParaRPr lang="lv-LV" dirty="0">
              <a:solidFill>
                <a:srgbClr val="000099"/>
              </a:solidFill>
            </a:endParaRPr>
          </a:p>
        </p:txBody>
      </p:sp>
      <p:sp>
        <p:nvSpPr>
          <p:cNvPr id="3" name="Satura vietturis 2"/>
          <p:cNvSpPr>
            <a:spLocks noGrp="1"/>
          </p:cNvSpPr>
          <p:nvPr>
            <p:ph idx="1"/>
          </p:nvPr>
        </p:nvSpPr>
        <p:spPr>
          <a:xfrm>
            <a:off x="251520" y="1628800"/>
            <a:ext cx="8579296" cy="4525963"/>
          </a:xfrm>
        </p:spPr>
        <p:txBody>
          <a:bodyPr/>
          <a:lstStyle/>
          <a:p>
            <a:pPr marL="0" lvl="0" indent="0" algn="just">
              <a:buNone/>
            </a:pPr>
            <a:endParaRPr lang="lv-LV" sz="2600" dirty="0" smtClean="0">
              <a:solidFill>
                <a:prstClr val="black"/>
              </a:solidFill>
              <a:cs typeface="Arial" panose="020B0604020202020204" pitchFamily="34" charset="0"/>
            </a:endParaRPr>
          </a:p>
          <a:p>
            <a:pPr marL="0" lvl="0" indent="0" algn="just">
              <a:buNone/>
            </a:pPr>
            <a:r>
              <a:rPr lang="lv-LV" sz="2400" dirty="0" smtClean="0">
                <a:solidFill>
                  <a:prstClr val="black"/>
                </a:solidFill>
                <a:cs typeface="Arial" panose="020B0604020202020204" pitchFamily="34" charset="0"/>
              </a:rPr>
              <a:t>Analizēt </a:t>
            </a:r>
            <a:r>
              <a:rPr lang="lv-LV" sz="2400" dirty="0">
                <a:solidFill>
                  <a:prstClr val="black"/>
                </a:solidFill>
                <a:cs typeface="Arial" panose="020B0604020202020204" pitchFamily="34" charset="0"/>
              </a:rPr>
              <a:t>riska un aizsargājošo faktoru ietekmi uz atkarību izraisošo vielu lietošanas līmeni jauniešu vidū, nodrošinot datu salīdzināšanu ar </a:t>
            </a:r>
            <a:r>
              <a:rPr lang="lv-LV" sz="2400" dirty="0" smtClean="0">
                <a:solidFill>
                  <a:prstClr val="black"/>
                </a:solidFill>
                <a:cs typeface="Arial" panose="020B0604020202020204" pitchFamily="34" charset="0"/>
              </a:rPr>
              <a:t>2006., 2008</a:t>
            </a:r>
            <a:r>
              <a:rPr lang="lv-LV" sz="2400" dirty="0">
                <a:solidFill>
                  <a:prstClr val="black"/>
                </a:solidFill>
                <a:cs typeface="Arial" panose="020B0604020202020204" pitchFamily="34" charset="0"/>
              </a:rPr>
              <a:t>., </a:t>
            </a:r>
            <a:r>
              <a:rPr lang="lv-LV" sz="2400" dirty="0" smtClean="0">
                <a:solidFill>
                  <a:prstClr val="black"/>
                </a:solidFill>
                <a:cs typeface="Arial" panose="020B0604020202020204" pitchFamily="34" charset="0"/>
              </a:rPr>
              <a:t>2010., 2012. un 2014. </a:t>
            </a:r>
            <a:r>
              <a:rPr lang="lv-LV" sz="2400" dirty="0">
                <a:solidFill>
                  <a:prstClr val="black"/>
                </a:solidFill>
                <a:cs typeface="Arial" panose="020B0604020202020204" pitchFamily="34" charset="0"/>
              </a:rPr>
              <a:t>gada aptaujām. </a:t>
            </a:r>
            <a:endParaRPr lang="lv-LV" sz="2400" dirty="0" smtClean="0">
              <a:solidFill>
                <a:prstClr val="black"/>
              </a:solidFill>
              <a:cs typeface="Arial" panose="020B0604020202020204" pitchFamily="34" charset="0"/>
            </a:endParaRPr>
          </a:p>
          <a:p>
            <a:pPr marL="0" lvl="0" indent="0" algn="just">
              <a:buNone/>
            </a:pPr>
            <a:endParaRPr lang="lv-LV" sz="2400" dirty="0" smtClean="0">
              <a:solidFill>
                <a:prstClr val="black"/>
              </a:solidFill>
              <a:cs typeface="Arial" panose="020B0604020202020204" pitchFamily="34" charset="0"/>
            </a:endParaRPr>
          </a:p>
          <a:p>
            <a:endParaRPr lang="lv-LV" sz="2400"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0232" y="5445224"/>
            <a:ext cx="2214875" cy="12574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54896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683568" y="116632"/>
            <a:ext cx="7931224" cy="1224136"/>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lv-LV" b="1" dirty="0">
                <a:solidFill>
                  <a:srgbClr val="000099"/>
                </a:solidFill>
              </a:rPr>
              <a:t>Personības raksturojums un pašvērtējums</a:t>
            </a:r>
          </a:p>
        </p:txBody>
      </p:sp>
      <p:sp>
        <p:nvSpPr>
          <p:cNvPr id="3" name="Satura vietturis 2"/>
          <p:cNvSpPr>
            <a:spLocks noGrp="1"/>
          </p:cNvSpPr>
          <p:nvPr>
            <p:ph idx="1"/>
          </p:nvPr>
        </p:nvSpPr>
        <p:spPr>
          <a:xfrm>
            <a:off x="323528" y="1556792"/>
            <a:ext cx="8496944" cy="5112568"/>
          </a:xfrm>
        </p:spPr>
        <p:txBody>
          <a:bodyPr>
            <a:normAutofit fontScale="47500" lnSpcReduction="20000"/>
          </a:bodyPr>
          <a:lstStyle/>
          <a:p>
            <a:pPr marL="0" lvl="0" indent="0" algn="just">
              <a:buNone/>
            </a:pPr>
            <a:r>
              <a:rPr lang="lv-LV" sz="4000" dirty="0"/>
              <a:t>Lielākā daļa aptaujāto jauniešu (76%) ir ar sevi apmierināti. Kopumā jauniešu pašvērtējums divu gadu periodā nav būtiski mainījies. Tradicionāli meiteņu viedoklim raksturīga lielāka paškritika un neapmierinātība ar sevi nekā </a:t>
            </a:r>
            <a:r>
              <a:rPr lang="lv-LV" sz="4000" dirty="0" smtClean="0"/>
              <a:t>zēniem</a:t>
            </a:r>
          </a:p>
          <a:p>
            <a:pPr marL="0" lvl="0" indent="0" algn="just">
              <a:buNone/>
            </a:pPr>
            <a:endParaRPr lang="lv-LV" sz="3800" dirty="0" smtClean="0"/>
          </a:p>
          <a:p>
            <a:pPr lvl="0"/>
            <a:endParaRPr lang="lv-LV" dirty="0" smtClean="0"/>
          </a:p>
          <a:p>
            <a:pPr lvl="0"/>
            <a:endParaRPr lang="lv-LV" dirty="0"/>
          </a:p>
          <a:p>
            <a:pPr lvl="0"/>
            <a:endParaRPr lang="lv-LV" dirty="0" smtClean="0"/>
          </a:p>
          <a:p>
            <a:pPr lvl="0"/>
            <a:endParaRPr lang="lv-LV" dirty="0"/>
          </a:p>
          <a:p>
            <a:pPr lvl="0"/>
            <a:endParaRPr lang="lv-LV" dirty="0" smtClean="0"/>
          </a:p>
          <a:p>
            <a:pPr lvl="0"/>
            <a:endParaRPr lang="lv-LV" dirty="0"/>
          </a:p>
          <a:p>
            <a:pPr lvl="0"/>
            <a:endParaRPr lang="lv-LV" dirty="0" smtClean="0"/>
          </a:p>
          <a:p>
            <a:pPr lvl="0"/>
            <a:endParaRPr lang="lv-LV" dirty="0" smtClean="0"/>
          </a:p>
          <a:p>
            <a:pPr marL="0" lvl="0" indent="0" algn="ctr">
              <a:buNone/>
            </a:pPr>
            <a:endParaRPr lang="lv-LV" dirty="0" smtClean="0"/>
          </a:p>
          <a:p>
            <a:pPr marL="0" lvl="0" indent="0" algn="ctr">
              <a:buNone/>
            </a:pPr>
            <a:endParaRPr lang="lv-LV" dirty="0" smtClean="0"/>
          </a:p>
          <a:p>
            <a:pPr marL="0" lvl="0" indent="0" algn="ctr">
              <a:buNone/>
            </a:pPr>
            <a:r>
              <a:rPr lang="lv-LV" dirty="0" smtClean="0"/>
              <a:t>70%                 81%  </a:t>
            </a:r>
          </a:p>
          <a:p>
            <a:pPr lvl="0"/>
            <a:endParaRPr lang="lv-LV" dirty="0"/>
          </a:p>
          <a:p>
            <a:pPr marL="0" lvl="0" indent="0" algn="just">
              <a:buNone/>
            </a:pPr>
            <a:endParaRPr lang="lv-LV" sz="4000" dirty="0" smtClean="0"/>
          </a:p>
          <a:p>
            <a:pPr marL="0" lvl="0" indent="0" algn="just">
              <a:buNone/>
            </a:pPr>
            <a:r>
              <a:rPr lang="lv-LV" sz="4000" dirty="0" smtClean="0"/>
              <a:t>Jaunieši</a:t>
            </a:r>
            <a:r>
              <a:rPr lang="lv-LV" sz="4000" dirty="0"/>
              <a:t>, kuriem ir </a:t>
            </a:r>
            <a:r>
              <a:rPr lang="lv-LV" sz="4000" dirty="0" smtClean="0"/>
              <a:t>atkarības izraisošo </a:t>
            </a:r>
            <a:r>
              <a:rPr lang="lv-LV" sz="4000" dirty="0"/>
              <a:t>vielu lietošanas </a:t>
            </a:r>
            <a:r>
              <a:rPr lang="lv-LV" sz="4000" dirty="0" smtClean="0"/>
              <a:t>pieredze, salīdzinoši </a:t>
            </a:r>
            <a:r>
              <a:rPr lang="lv-LV" sz="4000" dirty="0"/>
              <a:t>retāk pauž apmierinātību ar sevi un atzīst sevi par laimīgiem</a:t>
            </a:r>
            <a:r>
              <a:rPr lang="lv-LV" sz="4000" dirty="0" smtClean="0"/>
              <a:t>;</a:t>
            </a:r>
          </a:p>
          <a:p>
            <a:pPr algn="just"/>
            <a:endParaRPr lang="lv-LV" sz="4000" dirty="0"/>
          </a:p>
        </p:txBody>
      </p:sp>
      <p:pic>
        <p:nvPicPr>
          <p:cNvPr id="4" name="Picture 5" descr="Attēlu rezultāti vaicājumam “icons for infographics men wom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3888" y="2636912"/>
            <a:ext cx="1872208" cy="1872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36082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p:txBody>
          <a:bodyPr>
            <a:normAutofit/>
          </a:bodyPr>
          <a:lstStyle/>
          <a:p>
            <a:pPr marL="0" lvl="0" indent="0" algn="just">
              <a:buNone/>
            </a:pPr>
            <a:endParaRPr lang="lv-LV" sz="2400" dirty="0" smtClean="0"/>
          </a:p>
          <a:p>
            <a:pPr marL="0" lvl="0" indent="0" algn="just">
              <a:buNone/>
            </a:pPr>
            <a:endParaRPr lang="lv-LV" sz="2400" dirty="0"/>
          </a:p>
          <a:p>
            <a:pPr marL="0" lvl="0" indent="0" algn="just">
              <a:buNone/>
            </a:pPr>
            <a:r>
              <a:rPr lang="lv-LV" sz="2200" dirty="0"/>
              <a:t>Atkarību izraisošo vielu lietošanas riska grupu pārstāvji biežāk ir piedzīvojuši dažādus emocionāli satraucošus pārdzīvojumus nekā pārējie jaunieši – gan attiecībās ar vienaudžiem, gan pedagogiem, gan </a:t>
            </a:r>
            <a:r>
              <a:rPr lang="lv-LV" sz="2200" dirty="0" smtClean="0"/>
              <a:t>vecākiem.</a:t>
            </a:r>
          </a:p>
          <a:p>
            <a:pPr marL="0" lvl="0" indent="0" algn="just">
              <a:buNone/>
            </a:pPr>
            <a:endParaRPr lang="lv-LV" sz="2200" dirty="0" smtClean="0"/>
          </a:p>
          <a:p>
            <a:pPr marL="0" indent="0" algn="just">
              <a:buNone/>
            </a:pPr>
            <a:r>
              <a:rPr lang="lv-LV" sz="2200" dirty="0"/>
              <a:t>Aptaujas rezultāti ļauj izdarīt pieņēmumu, ka nelegālo </a:t>
            </a:r>
            <a:r>
              <a:rPr lang="lv-LV" sz="2200" dirty="0" smtClean="0"/>
              <a:t>atkarību izraisošo </a:t>
            </a:r>
            <a:r>
              <a:rPr lang="lv-LV" sz="2200" dirty="0"/>
              <a:t>vielu lietošana ir lielā mērā saistīta tieši ar jauniešu emocionālo nestabilitāti, pārdzīvojumiem un krīzēm kā līdzeklis emocionālās </a:t>
            </a:r>
            <a:r>
              <a:rPr lang="lv-LV" sz="2200" dirty="0" smtClean="0"/>
              <a:t>spriedzes mazināšanai.</a:t>
            </a:r>
            <a:endParaRPr lang="lv-LV" sz="2200" dirty="0"/>
          </a:p>
          <a:p>
            <a:endParaRPr lang="lv-LV" sz="2200" dirty="0"/>
          </a:p>
        </p:txBody>
      </p:sp>
      <p:sp>
        <p:nvSpPr>
          <p:cNvPr id="4" name="Virsraksts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lv-LV" b="1" dirty="0">
                <a:solidFill>
                  <a:srgbClr val="000099"/>
                </a:solidFill>
              </a:rPr>
              <a:t>Personības raksturojums un </a:t>
            </a:r>
            <a:r>
              <a:rPr lang="lv-LV" b="1" dirty="0" smtClean="0">
                <a:solidFill>
                  <a:srgbClr val="000099"/>
                </a:solidFill>
              </a:rPr>
              <a:t>pašvērtējums (1)</a:t>
            </a:r>
            <a:endParaRPr lang="lv-LV" b="1" dirty="0">
              <a:solidFill>
                <a:srgbClr val="000099"/>
              </a:solidFill>
            </a:endParaRPr>
          </a:p>
        </p:txBody>
      </p:sp>
    </p:spTree>
    <p:extLst>
      <p:ext uri="{BB962C8B-B14F-4D97-AF65-F5344CB8AC3E}">
        <p14:creationId xmlns:p14="http://schemas.microsoft.com/office/powerpoint/2010/main" val="2444088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p:txBody>
          <a:bodyPr>
            <a:normAutofit/>
          </a:bodyPr>
          <a:lstStyle/>
          <a:p>
            <a:pPr marL="0" indent="0" algn="just">
              <a:buNone/>
            </a:pPr>
            <a:r>
              <a:rPr lang="lv-LV" sz="2100" dirty="0"/>
              <a:t>Pēdējos trijos aptauju posmos (2012., 2014. un 2016.gads) atkarību izraisošo vielu lietotāju grupās no gada uz gadu pieaug to jauniešu īpatsvars, kuri ir saskārušies ar pašnāvību izdarīšanas plāniem vai tās mēģinājumiem paziņu, draugu un tuvu cilvēku vidū (rādītājs pieaudzis par 7-12</a:t>
            </a:r>
            <a:r>
              <a:rPr lang="lv-LV" sz="2100" dirty="0" smtClean="0"/>
              <a:t>%) </a:t>
            </a:r>
          </a:p>
          <a:p>
            <a:pPr marL="0" indent="0" algn="just">
              <a:buNone/>
            </a:pPr>
            <a:endParaRPr lang="lv-LV" sz="2100" dirty="0" smtClean="0"/>
          </a:p>
          <a:p>
            <a:pPr marL="0" indent="0" algn="just">
              <a:buNone/>
            </a:pPr>
            <a:r>
              <a:rPr lang="lv-LV" sz="2100" dirty="0" smtClean="0"/>
              <a:t>Kā </a:t>
            </a:r>
            <a:r>
              <a:rPr lang="lv-LV" sz="2100" dirty="0"/>
              <a:t>arī ir palielinājies to respondentu skaits, kuri paši ir plānojuši vai mēģinājuši izdarīt pašnāvību (rādītājs pieaudzis par 6-9%).</a:t>
            </a:r>
          </a:p>
          <a:p>
            <a:pPr marL="0" indent="0" algn="just">
              <a:buNone/>
            </a:pPr>
            <a:endParaRPr lang="lv-LV" sz="2100" dirty="0" smtClean="0"/>
          </a:p>
          <a:p>
            <a:pPr marL="0" indent="0" algn="just">
              <a:buNone/>
            </a:pPr>
            <a:r>
              <a:rPr lang="lv-LV" sz="2100" dirty="0" smtClean="0"/>
              <a:t>Vairāk </a:t>
            </a:r>
            <a:r>
              <a:rPr lang="lv-LV" sz="2100" dirty="0"/>
              <a:t>kā divas trešdaļas riska grupu pārstāvju ir apsprieduši pašnāvības izdarīšanu savās sarunās ar apkārtējiem, un gandrīz puse paši par to ir domājuši. </a:t>
            </a:r>
          </a:p>
        </p:txBody>
      </p:sp>
      <p:sp>
        <p:nvSpPr>
          <p:cNvPr id="4" name="Virsraksts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lv-LV" b="1" dirty="0">
                <a:solidFill>
                  <a:srgbClr val="000099"/>
                </a:solidFill>
              </a:rPr>
              <a:t>Personības raksturojums un </a:t>
            </a:r>
            <a:r>
              <a:rPr lang="lv-LV" b="1" dirty="0" smtClean="0">
                <a:solidFill>
                  <a:srgbClr val="000099"/>
                </a:solidFill>
              </a:rPr>
              <a:t>pašvērtējums (2)</a:t>
            </a:r>
            <a:endParaRPr lang="lv-LV" b="1" dirty="0">
              <a:solidFill>
                <a:srgbClr val="000099"/>
              </a:solidFill>
            </a:endParaRPr>
          </a:p>
        </p:txBody>
      </p:sp>
    </p:spTree>
    <p:extLst>
      <p:ext uri="{BB962C8B-B14F-4D97-AF65-F5344CB8AC3E}">
        <p14:creationId xmlns:p14="http://schemas.microsoft.com/office/powerpoint/2010/main" val="23177055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95167" y="302689"/>
            <a:ext cx="7776864" cy="1140053"/>
          </a:xfrm>
        </p:spPr>
        <p:style>
          <a:lnRef idx="1">
            <a:schemeClr val="accent1"/>
          </a:lnRef>
          <a:fillRef idx="2">
            <a:schemeClr val="accent1"/>
          </a:fillRef>
          <a:effectRef idx="1">
            <a:schemeClr val="accent1"/>
          </a:effectRef>
          <a:fontRef idx="minor">
            <a:schemeClr val="dk1"/>
          </a:fontRef>
        </p:style>
        <p:txBody>
          <a:bodyPr>
            <a:noAutofit/>
          </a:bodyPr>
          <a:lstStyle/>
          <a:p>
            <a:r>
              <a:rPr lang="lv-LV" sz="3600" b="1" i="1" dirty="0" smtClean="0">
                <a:solidFill>
                  <a:srgbClr val="000099"/>
                </a:solidFill>
              </a:rPr>
              <a:t/>
            </a:r>
            <a:br>
              <a:rPr lang="lv-LV" sz="3600" b="1" i="1" dirty="0" smtClean="0">
                <a:solidFill>
                  <a:srgbClr val="000099"/>
                </a:solidFill>
              </a:rPr>
            </a:br>
            <a:r>
              <a:rPr lang="lv-LV" sz="3600" b="1" i="1" dirty="0" smtClean="0">
                <a:solidFill>
                  <a:srgbClr val="000099"/>
                </a:solidFill>
              </a:rPr>
              <a:t>Attiecības </a:t>
            </a:r>
            <a:r>
              <a:rPr lang="lv-LV" sz="3600" b="1" i="1" dirty="0">
                <a:solidFill>
                  <a:srgbClr val="000099"/>
                </a:solidFill>
              </a:rPr>
              <a:t>ar vienaudžiem un to ietekme</a:t>
            </a:r>
            <a:r>
              <a:rPr lang="lv-LV" sz="3600" dirty="0">
                <a:solidFill>
                  <a:srgbClr val="000099"/>
                </a:solidFill>
              </a:rPr>
              <a:t/>
            </a:r>
            <a:br>
              <a:rPr lang="lv-LV" sz="3600" dirty="0">
                <a:solidFill>
                  <a:srgbClr val="000099"/>
                </a:solidFill>
              </a:rPr>
            </a:br>
            <a:endParaRPr lang="lv-LV" sz="3600" dirty="0">
              <a:solidFill>
                <a:srgbClr val="000099"/>
              </a:solidFill>
            </a:endParaRPr>
          </a:p>
        </p:txBody>
      </p:sp>
      <p:sp>
        <p:nvSpPr>
          <p:cNvPr id="3" name="Satura vietturis 2"/>
          <p:cNvSpPr>
            <a:spLocks noGrp="1"/>
          </p:cNvSpPr>
          <p:nvPr>
            <p:ph idx="1"/>
          </p:nvPr>
        </p:nvSpPr>
        <p:spPr>
          <a:xfrm>
            <a:off x="323528" y="1700808"/>
            <a:ext cx="8229600" cy="4525963"/>
          </a:xfrm>
        </p:spPr>
        <p:txBody>
          <a:bodyPr>
            <a:normAutofit/>
          </a:bodyPr>
          <a:lstStyle/>
          <a:p>
            <a:pPr marL="0" lvl="0" indent="0" algn="just">
              <a:buNone/>
            </a:pPr>
            <a:r>
              <a:rPr lang="lv-LV" sz="2300" dirty="0" smtClean="0"/>
              <a:t>Jauniešiem</a:t>
            </a:r>
            <a:r>
              <a:rPr lang="lv-LV" sz="2300" dirty="0"/>
              <a:t>, kuri paši aktīvāk lieto atkarību izraisošās vielas, draugu vidū biežāk ir sastopami arī atkarību izraisošo vielu aktīvi </a:t>
            </a:r>
            <a:r>
              <a:rPr lang="lv-LV" sz="2300" dirty="0" smtClean="0"/>
              <a:t>lietotāji un izjūt grupas spiedienu tās lietot. </a:t>
            </a:r>
          </a:p>
          <a:p>
            <a:pPr marL="0" lvl="0" indent="0" algn="just">
              <a:buNone/>
            </a:pPr>
            <a:endParaRPr lang="lv-LV" sz="2300" dirty="0" smtClean="0"/>
          </a:p>
          <a:p>
            <a:pPr marL="0" lvl="0" indent="0" algn="just">
              <a:buNone/>
            </a:pPr>
            <a:r>
              <a:rPr lang="lv-LV" sz="2400" dirty="0" smtClean="0"/>
              <a:t>Atkarību </a:t>
            </a:r>
            <a:r>
              <a:rPr lang="lv-LV" sz="2400" dirty="0"/>
              <a:t>izraisošo vielu </a:t>
            </a:r>
            <a:r>
              <a:rPr lang="lv-LV" sz="2400" dirty="0" smtClean="0"/>
              <a:t>lietotāji, salīdzinājumā </a:t>
            </a:r>
            <a:r>
              <a:rPr lang="lv-LV" sz="2400" dirty="0"/>
              <a:t>ar pārējiem </a:t>
            </a:r>
            <a:r>
              <a:rPr lang="lv-LV" sz="2400" dirty="0" smtClean="0"/>
              <a:t>jauniešiem, </a:t>
            </a:r>
            <a:r>
              <a:rPr lang="lv-LV" sz="2400" dirty="0"/>
              <a:t>ne tikai biežāk realizē vardarbību pret citiem, bet arī paši salīdzinoši biežāk izjūt vardarbīgu attieksmi attiecībā pret </a:t>
            </a:r>
            <a:r>
              <a:rPr lang="lv-LV" sz="2400" dirty="0" smtClean="0"/>
              <a:t>sevi.</a:t>
            </a:r>
            <a:endParaRPr lang="lv-LV" sz="2300" dirty="0"/>
          </a:p>
          <a:p>
            <a:endParaRPr lang="lv-LV"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97677" y="332656"/>
            <a:ext cx="1030553" cy="108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35294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p:txBody>
          <a:bodyPr>
            <a:normAutofit/>
          </a:bodyPr>
          <a:lstStyle/>
          <a:p>
            <a:pPr marL="0" lvl="0" indent="0" algn="just">
              <a:buNone/>
            </a:pPr>
            <a:r>
              <a:rPr lang="lv-LV" sz="2200" dirty="0" smtClean="0"/>
              <a:t>Skolu dažādu iemeslu dēļ biežāk kavē jaunieši, kuri ikdienā smēķē, ir pamēģinājuši nelegālās atkarības izraisošās vielas, kā arī tie, kuri ir piedzērušies 3 un vairāk reizes.</a:t>
            </a:r>
          </a:p>
          <a:p>
            <a:pPr marL="0" lvl="0" indent="0" algn="just">
              <a:buNone/>
            </a:pPr>
            <a:endParaRPr lang="lv-LV" sz="2200" dirty="0" smtClean="0"/>
          </a:p>
          <a:p>
            <a:pPr marL="0" lvl="0" indent="0" algn="just">
              <a:buNone/>
            </a:pPr>
            <a:r>
              <a:rPr lang="lv-LV" sz="2200" dirty="0" smtClean="0"/>
              <a:t>Pētījuma </a:t>
            </a:r>
            <a:r>
              <a:rPr lang="lv-LV" sz="2200" dirty="0"/>
              <a:t>rezultāti liecina, ka atkarību izraisošo vielu lietotājiem mācības sagādā lielākas grūtības nekā pārējiem skolēniem, viņiem ir zemāks pašvērtējums, biežāk nepatīk mācīties. Nereti viņi skolā jūtas slikti, grib to pamest vai mainīt, viņiem raksturīgas sliktākas attiecības ar skolotājiem, kā arī zemāka centība mācībās</a:t>
            </a:r>
            <a:r>
              <a:rPr lang="lv-LV" sz="2200" dirty="0" smtClean="0"/>
              <a:t>.</a:t>
            </a:r>
          </a:p>
          <a:p>
            <a:pPr marL="0" lvl="0" indent="0" algn="just">
              <a:buNone/>
            </a:pPr>
            <a:endParaRPr lang="lv-LV" sz="2200" dirty="0" smtClean="0"/>
          </a:p>
          <a:p>
            <a:pPr marL="0" lvl="0" indent="0" algn="just">
              <a:buNone/>
            </a:pPr>
            <a:endParaRPr lang="lv-LV" sz="2200" dirty="0"/>
          </a:p>
          <a:p>
            <a:endParaRPr lang="lv-LV" dirty="0"/>
          </a:p>
        </p:txBody>
      </p:sp>
      <p:sp>
        <p:nvSpPr>
          <p:cNvPr id="4" name="Virsraksts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lv-LV" b="1" i="1" dirty="0" smtClean="0"/>
              <a:t/>
            </a:r>
            <a:br>
              <a:rPr lang="lv-LV" b="1" i="1" dirty="0" smtClean="0"/>
            </a:br>
            <a:r>
              <a:rPr lang="lv-LV" b="1" i="1" dirty="0" smtClean="0">
                <a:solidFill>
                  <a:srgbClr val="000099"/>
                </a:solidFill>
              </a:rPr>
              <a:t>Skolas </a:t>
            </a:r>
            <a:r>
              <a:rPr lang="lv-LV" b="1" i="1" dirty="0">
                <a:solidFill>
                  <a:srgbClr val="000099"/>
                </a:solidFill>
              </a:rPr>
              <a:t>vide un attieksme pret </a:t>
            </a:r>
            <a:r>
              <a:rPr lang="lv-LV" b="1" i="1" dirty="0" smtClean="0">
                <a:solidFill>
                  <a:srgbClr val="000099"/>
                </a:solidFill>
              </a:rPr>
              <a:t>mācībām</a:t>
            </a:r>
            <a:r>
              <a:rPr lang="lv-LV" dirty="0"/>
              <a:t/>
            </a:r>
            <a:br>
              <a:rPr lang="lv-LV" dirty="0"/>
            </a:br>
            <a:endParaRPr lang="lv-LV" dirty="0"/>
          </a:p>
        </p:txBody>
      </p:sp>
    </p:spTree>
    <p:extLst>
      <p:ext uri="{BB962C8B-B14F-4D97-AF65-F5344CB8AC3E}">
        <p14:creationId xmlns:p14="http://schemas.microsoft.com/office/powerpoint/2010/main" val="31434980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1226075" y="311503"/>
            <a:ext cx="7355160" cy="114300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lv-LV" b="1" i="1" dirty="0" smtClean="0"/>
              <a:t/>
            </a:r>
            <a:br>
              <a:rPr lang="lv-LV" b="1" i="1" dirty="0" smtClean="0"/>
            </a:br>
            <a:r>
              <a:rPr lang="lv-LV" b="1" i="1" dirty="0" smtClean="0">
                <a:solidFill>
                  <a:srgbClr val="000099"/>
                </a:solidFill>
              </a:rPr>
              <a:t>Ģimenes </a:t>
            </a:r>
            <a:r>
              <a:rPr lang="lv-LV" b="1" i="1" dirty="0">
                <a:solidFill>
                  <a:srgbClr val="000099"/>
                </a:solidFill>
              </a:rPr>
              <a:t>faktoru saistība ar atkarību izraisošo vielu lietošanu</a:t>
            </a:r>
            <a:r>
              <a:rPr lang="lv-LV" dirty="0">
                <a:solidFill>
                  <a:srgbClr val="000099"/>
                </a:solidFill>
              </a:rPr>
              <a:t/>
            </a:r>
            <a:br>
              <a:rPr lang="lv-LV" dirty="0">
                <a:solidFill>
                  <a:srgbClr val="000099"/>
                </a:solidFill>
              </a:rPr>
            </a:br>
            <a:endParaRPr lang="lv-LV" dirty="0">
              <a:solidFill>
                <a:srgbClr val="000099"/>
              </a:solidFill>
            </a:endParaRPr>
          </a:p>
        </p:txBody>
      </p:sp>
      <p:sp>
        <p:nvSpPr>
          <p:cNvPr id="3" name="Satura vietturis 2"/>
          <p:cNvSpPr>
            <a:spLocks noGrp="1"/>
          </p:cNvSpPr>
          <p:nvPr>
            <p:ph idx="1"/>
          </p:nvPr>
        </p:nvSpPr>
        <p:spPr>
          <a:xfrm>
            <a:off x="262358" y="1676400"/>
            <a:ext cx="8434786" cy="4648200"/>
          </a:xfrm>
        </p:spPr>
        <p:txBody>
          <a:bodyPr>
            <a:normAutofit fontScale="70000" lnSpcReduction="20000"/>
          </a:bodyPr>
          <a:lstStyle/>
          <a:p>
            <a:pPr marL="0" lvl="0" indent="0" algn="just">
              <a:buNone/>
            </a:pPr>
            <a:r>
              <a:rPr lang="lv-LV" sz="2800" dirty="0"/>
              <a:t>Tradicionāli rezultāti apliecina, ka atkarību izraisošo vielu biežāka lietošana raksturīga jauniešiem, kuri nāk no </a:t>
            </a:r>
            <a:r>
              <a:rPr lang="lv-LV" sz="2800" b="1" dirty="0"/>
              <a:t>nepilnām</a:t>
            </a:r>
            <a:r>
              <a:rPr lang="lv-LV" sz="2800" dirty="0"/>
              <a:t> ģimenēm</a:t>
            </a:r>
            <a:r>
              <a:rPr lang="lv-LV" sz="2800" dirty="0" smtClean="0"/>
              <a:t>.</a:t>
            </a:r>
          </a:p>
          <a:p>
            <a:pPr marL="0" lvl="0" indent="0" algn="just">
              <a:buNone/>
            </a:pPr>
            <a:endParaRPr lang="lv-LV" sz="2800" dirty="0" smtClean="0"/>
          </a:p>
          <a:p>
            <a:pPr marL="0" lvl="0" indent="0" algn="just">
              <a:buNone/>
            </a:pPr>
            <a:r>
              <a:rPr lang="lv-LV" sz="2800" dirty="0" smtClean="0"/>
              <a:t>Pakāpeniski </a:t>
            </a:r>
            <a:r>
              <a:rPr lang="lv-LV" sz="2800" dirty="0"/>
              <a:t>pieaug vecāku noraidošā attieksme (jauniešu skatījumā) pret visu veidu atkarību izraisošo vielu lietošanu</a:t>
            </a:r>
            <a:r>
              <a:rPr lang="lv-LV" sz="2800" dirty="0" smtClean="0"/>
              <a:t>.</a:t>
            </a:r>
          </a:p>
          <a:p>
            <a:pPr marL="0" lvl="0" indent="0" algn="just">
              <a:buNone/>
            </a:pPr>
            <a:endParaRPr lang="lv-LV" sz="2800" dirty="0" smtClean="0"/>
          </a:p>
          <a:p>
            <a:pPr marL="0" lvl="0" indent="0" algn="just">
              <a:buNone/>
            </a:pPr>
            <a:r>
              <a:rPr lang="lv-LV" sz="2800" dirty="0" smtClean="0"/>
              <a:t> Uzmanība </a:t>
            </a:r>
            <a:r>
              <a:rPr lang="lv-LV" sz="2800" dirty="0"/>
              <a:t>ir jāvērš arī uz to, ka palielinoties skolēnu vecumam, vecāku attieksme pret alkohola lietošanu kļūst pielaidīgāka</a:t>
            </a:r>
            <a:r>
              <a:rPr lang="lv-LV" sz="2800" dirty="0" smtClean="0"/>
              <a:t>;</a:t>
            </a:r>
          </a:p>
          <a:p>
            <a:pPr marL="0" lvl="0" indent="0" algn="just">
              <a:buNone/>
            </a:pPr>
            <a:endParaRPr lang="lv-LV" sz="2800" dirty="0"/>
          </a:p>
          <a:p>
            <a:pPr marL="0" lvl="0" indent="0" algn="just">
              <a:buNone/>
            </a:pPr>
            <a:r>
              <a:rPr lang="lv-LV" sz="2800" dirty="0"/>
              <a:t>To jauniešu, kuri lieto dažādas atkarību izraisošas vielas, vecāki ir sliktāk informēti par savu bērnu gaitām gan darbadienu, gan sestdienu vakaros, kā arī sliktāk pazīst savu bērnu draugus un nezina, ar ko jaunietis ir kopā vakarā. </a:t>
            </a:r>
          </a:p>
          <a:p>
            <a:pPr lvl="0" algn="just"/>
            <a:endParaRPr lang="lv-LV" sz="2800" dirty="0"/>
          </a:p>
          <a:p>
            <a:pPr marL="0" indent="0" algn="just">
              <a:buNone/>
            </a:pPr>
            <a:r>
              <a:rPr lang="lv-LV" sz="2800" dirty="0" smtClean="0"/>
              <a:t>Paaugstināts </a:t>
            </a:r>
            <a:r>
              <a:rPr lang="lv-LV" sz="2800" dirty="0"/>
              <a:t>risks saskarties ar </a:t>
            </a:r>
            <a:r>
              <a:rPr lang="lv-LV" sz="2800" dirty="0" smtClean="0"/>
              <a:t>atkarību izraisošo </a:t>
            </a:r>
            <a:r>
              <a:rPr lang="lv-LV" sz="2800" dirty="0"/>
              <a:t>vielu lietošanu ir tiem jauniešiem, kuri vakarus pavada </a:t>
            </a:r>
            <a:r>
              <a:rPr lang="lv-LV" sz="2800" b="1" dirty="0"/>
              <a:t>ārpus mājas</a:t>
            </a:r>
            <a:r>
              <a:rPr lang="lv-LV" sz="2800" dirty="0"/>
              <a:t>.</a:t>
            </a:r>
          </a:p>
          <a:p>
            <a:pPr marL="0" lvl="0" indent="0" algn="just">
              <a:buNone/>
            </a:pPr>
            <a:r>
              <a:rPr lang="lv-LV" sz="2400" dirty="0" smtClean="0"/>
              <a:t> </a:t>
            </a:r>
            <a:endParaRPr lang="lv-LV" sz="2400" dirty="0"/>
          </a:p>
          <a:p>
            <a:endParaRPr lang="lv-LV" sz="2400" dirty="0"/>
          </a:p>
        </p:txBody>
      </p:sp>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358" y="548680"/>
            <a:ext cx="936104" cy="668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70751" y="5714427"/>
            <a:ext cx="1144531" cy="1087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39000" y="5714427"/>
            <a:ext cx="1121668" cy="10155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81777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lv-LV" b="1" i="1" dirty="0" smtClean="0"/>
              <a:t/>
            </a:r>
            <a:br>
              <a:rPr lang="lv-LV" b="1" i="1" dirty="0" smtClean="0"/>
            </a:br>
            <a:r>
              <a:rPr lang="lv-LV" b="1" i="1" dirty="0" smtClean="0">
                <a:solidFill>
                  <a:srgbClr val="000099"/>
                </a:solidFill>
              </a:rPr>
              <a:t>Apkārtējās </a:t>
            </a:r>
            <a:r>
              <a:rPr lang="lv-LV" b="1" i="1" dirty="0">
                <a:solidFill>
                  <a:srgbClr val="000099"/>
                </a:solidFill>
              </a:rPr>
              <a:t>vides ietekme</a:t>
            </a:r>
            <a:r>
              <a:rPr lang="lv-LV" dirty="0">
                <a:solidFill>
                  <a:srgbClr val="000099"/>
                </a:solidFill>
              </a:rPr>
              <a:t/>
            </a:r>
            <a:br>
              <a:rPr lang="lv-LV" dirty="0">
                <a:solidFill>
                  <a:srgbClr val="000099"/>
                </a:solidFill>
              </a:rPr>
            </a:br>
            <a:endParaRPr lang="lv-LV" dirty="0">
              <a:solidFill>
                <a:srgbClr val="000099"/>
              </a:solidFill>
            </a:endParaRPr>
          </a:p>
        </p:txBody>
      </p:sp>
      <p:sp>
        <p:nvSpPr>
          <p:cNvPr id="3" name="Satura vietturis 2"/>
          <p:cNvSpPr>
            <a:spLocks noGrp="1"/>
          </p:cNvSpPr>
          <p:nvPr>
            <p:ph idx="1"/>
          </p:nvPr>
        </p:nvSpPr>
        <p:spPr/>
        <p:txBody>
          <a:bodyPr>
            <a:normAutofit/>
          </a:bodyPr>
          <a:lstStyle/>
          <a:p>
            <a:pPr marL="0" indent="0" algn="just">
              <a:buNone/>
            </a:pPr>
            <a:r>
              <a:rPr lang="lv-LV" sz="2000" dirty="0" smtClean="0"/>
              <a:t>Jauniešiem </a:t>
            </a:r>
            <a:r>
              <a:rPr lang="lv-LV" sz="2000" dirty="0"/>
              <a:t>ir salīdzinoši zema piesaiste savai pašreizējai dzīvesvietai un ievērojama daļa ir izteikusi vēlmi doties no tās prom. Vairums labprātāk par savu dzīvesvietu izvēlētos citu valsti, nekā paliktu uz dzīvi Latvijā (tam pilnīgi vai drīzāk piekrituši 64</a:t>
            </a:r>
            <a:r>
              <a:rPr lang="lv-LV" sz="2000" dirty="0" smtClean="0"/>
              <a:t>%).</a:t>
            </a:r>
          </a:p>
          <a:p>
            <a:pPr marL="0" indent="0" algn="just">
              <a:buNone/>
            </a:pPr>
            <a:endParaRPr lang="lv-LV" sz="2000" dirty="0" smtClean="0"/>
          </a:p>
          <a:p>
            <a:pPr marL="0" indent="0" algn="just">
              <a:buNone/>
            </a:pPr>
            <a:r>
              <a:rPr lang="lv-LV" sz="2000" dirty="0" smtClean="0"/>
              <a:t>Ir </a:t>
            </a:r>
            <a:r>
              <a:rPr lang="lv-LV" sz="2000" dirty="0"/>
              <a:t>novērojama tendence, ka jauniešiem, kuri lieto dažādas atkarību izraisošas vielas, ir zemāka piesaiste savai pašreizējai dzīvesvietai un viņi nedaudz biežāk pauž viedokli, ka labprāt pārceltos uz dzīvi citur</a:t>
            </a:r>
            <a:r>
              <a:rPr lang="lv-LV" sz="2000" dirty="0" smtClean="0"/>
              <a:t>.</a:t>
            </a:r>
          </a:p>
          <a:p>
            <a:pPr marL="0" indent="0" algn="just">
              <a:buNone/>
            </a:pPr>
            <a:endParaRPr lang="lv-LV" sz="2000" dirty="0" smtClean="0"/>
          </a:p>
          <a:p>
            <a:pPr marL="0" lvl="0" indent="0" algn="just">
              <a:buNone/>
            </a:pPr>
            <a:r>
              <a:rPr lang="lv-LV" sz="2000" dirty="0" smtClean="0"/>
              <a:t>Paaugstināts </a:t>
            </a:r>
            <a:r>
              <a:rPr lang="lv-LV" sz="2000" dirty="0"/>
              <a:t>risks saskarties ar atkarību izraisošu vielu pamēģināšanu vai lietošanu – jaunieši, kuri nesenā laikā ir mainījuši dzīvesvietu vai skolu, īpaši, ja tas ir noticis </a:t>
            </a:r>
            <a:r>
              <a:rPr lang="lv-LV" sz="2000" dirty="0" smtClean="0"/>
              <a:t>vairākkārtīgi.</a:t>
            </a:r>
            <a:endParaRPr lang="lv-LV" sz="2000" dirty="0"/>
          </a:p>
          <a:p>
            <a:pPr marL="0" indent="0" algn="just">
              <a:buNone/>
            </a:pPr>
            <a:endParaRPr lang="lv-LV" sz="2400" dirty="0"/>
          </a:p>
        </p:txBody>
      </p:sp>
    </p:spTree>
    <p:extLst>
      <p:ext uri="{BB962C8B-B14F-4D97-AF65-F5344CB8AC3E}">
        <p14:creationId xmlns:p14="http://schemas.microsoft.com/office/powerpoint/2010/main" val="32221919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467544" y="362715"/>
            <a:ext cx="8229600" cy="940966"/>
          </a:xfrm>
        </p:spPr>
        <p:style>
          <a:lnRef idx="1">
            <a:schemeClr val="accent1"/>
          </a:lnRef>
          <a:fillRef idx="2">
            <a:schemeClr val="accent1"/>
          </a:fillRef>
          <a:effectRef idx="1">
            <a:schemeClr val="accent1"/>
          </a:effectRef>
          <a:fontRef idx="minor">
            <a:schemeClr val="dk1"/>
          </a:fontRef>
        </p:style>
        <p:txBody>
          <a:bodyPr>
            <a:normAutofit/>
          </a:bodyPr>
          <a:lstStyle/>
          <a:p>
            <a:r>
              <a:rPr lang="lv-LV" sz="4000" b="1" i="1" dirty="0">
                <a:solidFill>
                  <a:srgbClr val="000099"/>
                </a:solidFill>
              </a:rPr>
              <a:t>Brīvā laika </a:t>
            </a:r>
            <a:r>
              <a:rPr lang="lv-LV" sz="4000" b="1" i="1" dirty="0" smtClean="0">
                <a:solidFill>
                  <a:srgbClr val="000099"/>
                </a:solidFill>
              </a:rPr>
              <a:t>pavadīšana</a:t>
            </a:r>
            <a:endParaRPr lang="lv-LV" sz="4000" dirty="0">
              <a:solidFill>
                <a:srgbClr val="000099"/>
              </a:solidFill>
            </a:endParaRPr>
          </a:p>
        </p:txBody>
      </p:sp>
      <p:sp>
        <p:nvSpPr>
          <p:cNvPr id="3" name="Satura vietturis 2"/>
          <p:cNvSpPr>
            <a:spLocks noGrp="1"/>
          </p:cNvSpPr>
          <p:nvPr>
            <p:ph idx="1"/>
          </p:nvPr>
        </p:nvSpPr>
        <p:spPr/>
        <p:txBody>
          <a:bodyPr>
            <a:normAutofit/>
          </a:bodyPr>
          <a:lstStyle/>
          <a:p>
            <a:pPr marL="0" indent="0" algn="just">
              <a:buNone/>
            </a:pPr>
            <a:endParaRPr lang="lv-LV" sz="2400" dirty="0" smtClean="0"/>
          </a:p>
          <a:p>
            <a:pPr marL="0" indent="0" algn="just">
              <a:buNone/>
            </a:pPr>
            <a:r>
              <a:rPr lang="lv-LV" sz="2100" dirty="0" smtClean="0"/>
              <a:t>Novērojams </a:t>
            </a:r>
            <a:r>
              <a:rPr lang="lv-LV" sz="2100" dirty="0"/>
              <a:t>zināms sporta aktivitāšu kritums.</a:t>
            </a:r>
          </a:p>
          <a:p>
            <a:pPr marL="0" indent="0" algn="just">
              <a:buNone/>
            </a:pPr>
            <a:endParaRPr lang="lv-LV" sz="2100" dirty="0" smtClean="0"/>
          </a:p>
          <a:p>
            <a:pPr marL="0" indent="0" algn="just">
              <a:buNone/>
            </a:pPr>
            <a:r>
              <a:rPr lang="lv-LV" sz="2100" dirty="0" smtClean="0"/>
              <a:t>2016.gada aptaujas rezultāti liecina, ka ikdienas smēķētāji retāk aktīvi nodarbojas ar sportu.</a:t>
            </a:r>
          </a:p>
          <a:p>
            <a:pPr marL="0" indent="0" algn="just">
              <a:buNone/>
            </a:pPr>
            <a:endParaRPr lang="lv-LV" sz="2100" dirty="0"/>
          </a:p>
          <a:p>
            <a:pPr marL="0" indent="0" algn="just">
              <a:buNone/>
            </a:pPr>
            <a:r>
              <a:rPr lang="lv-LV" sz="2100" dirty="0" smtClean="0"/>
              <a:t>Atkarību </a:t>
            </a:r>
            <a:r>
              <a:rPr lang="lv-LV" sz="2100" dirty="0"/>
              <a:t>izraisošo vielu lietošanas riska grupu pārstāvji pārmērīgi daudz laika pavada nelietderīgi – spēlējot video spēles, sērfojot </a:t>
            </a:r>
            <a:r>
              <a:rPr lang="lv-LV" sz="2100" dirty="0" smtClean="0"/>
              <a:t>internetā </a:t>
            </a:r>
            <a:r>
              <a:rPr lang="lv-LV" sz="2100" dirty="0"/>
              <a:t>vai </a:t>
            </a:r>
            <a:r>
              <a:rPr lang="lv-LV" sz="2100" dirty="0" smtClean="0"/>
              <a:t>skatoties TV (vairāk par 4 stundām dienā). </a:t>
            </a:r>
            <a:endParaRPr lang="lv-LV" sz="2100" dirty="0"/>
          </a:p>
          <a:p>
            <a:pPr marL="0" indent="0" algn="just">
              <a:buNone/>
            </a:pPr>
            <a:endParaRPr lang="lv-LV" sz="2400" dirty="0"/>
          </a:p>
          <a:p>
            <a:pPr algn="just"/>
            <a:endParaRPr lang="lv-LV" sz="2400" dirty="0"/>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226" y="303301"/>
            <a:ext cx="1080119" cy="1059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99716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a:xfrm>
            <a:off x="205680" y="260648"/>
            <a:ext cx="8686800" cy="6336704"/>
          </a:xfrm>
        </p:spPr>
        <p:style>
          <a:lnRef idx="1">
            <a:schemeClr val="accent1"/>
          </a:lnRef>
          <a:fillRef idx="2">
            <a:schemeClr val="accent1"/>
          </a:fillRef>
          <a:effectRef idx="1">
            <a:schemeClr val="accent1"/>
          </a:effectRef>
          <a:fontRef idx="minor">
            <a:schemeClr val="dk1"/>
          </a:fontRef>
        </p:style>
        <p:txBody>
          <a:bodyPr/>
          <a:lstStyle/>
          <a:p>
            <a:pPr marL="0" indent="0" algn="ctr">
              <a:buNone/>
            </a:pPr>
            <a:endParaRPr lang="lv-LV" sz="4400" b="1" dirty="0" smtClean="0">
              <a:solidFill>
                <a:srgbClr val="000099"/>
              </a:solidFill>
              <a:latin typeface="Century Gothic"/>
              <a:cs typeface="Arial" panose="020B0604020202020204" pitchFamily="34" charset="0"/>
            </a:endParaRPr>
          </a:p>
          <a:p>
            <a:pPr marL="0" indent="0" algn="ctr">
              <a:buNone/>
            </a:pPr>
            <a:endParaRPr lang="lv-LV" sz="4400" b="1" dirty="0">
              <a:solidFill>
                <a:srgbClr val="000099"/>
              </a:solidFill>
              <a:latin typeface="Century Gothic"/>
              <a:cs typeface="Arial" panose="020B0604020202020204" pitchFamily="34" charset="0"/>
            </a:endParaRPr>
          </a:p>
          <a:p>
            <a:pPr marL="0" indent="0" algn="ctr">
              <a:buNone/>
            </a:pPr>
            <a:endParaRPr lang="lv-LV" sz="4400" b="1" dirty="0" smtClean="0">
              <a:solidFill>
                <a:srgbClr val="000099"/>
              </a:solidFill>
              <a:latin typeface="Century Gothic"/>
              <a:cs typeface="Arial" panose="020B0604020202020204" pitchFamily="34" charset="0"/>
            </a:endParaRPr>
          </a:p>
          <a:p>
            <a:pPr marL="0" indent="0" algn="ctr">
              <a:buNone/>
            </a:pPr>
            <a:r>
              <a:rPr lang="lv-LV" sz="3600" b="1" dirty="0" smtClean="0">
                <a:solidFill>
                  <a:srgbClr val="000099"/>
                </a:solidFill>
                <a:latin typeface="Century Gothic"/>
                <a:cs typeface="Arial" panose="020B0604020202020204" pitchFamily="34" charset="0"/>
              </a:rPr>
              <a:t>Paldies par uzmanību!</a:t>
            </a:r>
            <a:endParaRPr lang="lv-LV" sz="2400" dirty="0">
              <a:solidFill>
                <a:srgbClr val="000099"/>
              </a:solidFill>
            </a:endParaRPr>
          </a:p>
        </p:txBody>
      </p:sp>
      <p:sp>
        <p:nvSpPr>
          <p:cNvPr id="2" name="Taisnstūris 1"/>
          <p:cNvSpPr/>
          <p:nvPr/>
        </p:nvSpPr>
        <p:spPr>
          <a:xfrm>
            <a:off x="5364088" y="5751876"/>
            <a:ext cx="3528392" cy="400110"/>
          </a:xfrm>
          <a:prstGeom prst="rect">
            <a:avLst/>
          </a:prstGeom>
        </p:spPr>
        <p:txBody>
          <a:bodyPr wrap="square">
            <a:spAutoFit/>
          </a:bodyPr>
          <a:lstStyle/>
          <a:p>
            <a:r>
              <a:rPr lang="lv-LV" sz="2000" dirty="0" smtClean="0">
                <a:hlinkClick r:id="rId3"/>
              </a:rPr>
              <a:t> </a:t>
            </a:r>
            <a:r>
              <a:rPr lang="lv-LV" dirty="0" smtClean="0">
                <a:hlinkClick r:id="rId3"/>
              </a:rPr>
              <a:t>http</a:t>
            </a:r>
            <a:r>
              <a:rPr lang="lv-LV" dirty="0">
                <a:hlinkClick r:id="rId3"/>
              </a:rPr>
              <a:t>://www.veseligsridzinieks.lv</a:t>
            </a:r>
            <a:r>
              <a:rPr lang="lv-LV" dirty="0" smtClean="0">
                <a:hlinkClick r:id="rId3"/>
              </a:rPr>
              <a:t>/</a:t>
            </a:r>
            <a:r>
              <a:rPr lang="lv-LV" dirty="0" smtClean="0"/>
              <a:t> </a:t>
            </a:r>
            <a:endParaRPr lang="lv-LV" dirty="0"/>
          </a:p>
        </p:txBody>
      </p:sp>
      <p:pic>
        <p:nvPicPr>
          <p:cNvPr id="2052" name="Picture 4" descr="Veselīgs rīdzinieks veselā Rīgā">
            <a:hlinkClick r:id="rId3" tooltip="Veselīgs rīdzinieks veselā Rīgā"/>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824" y="5250248"/>
            <a:ext cx="1505719" cy="1091825"/>
          </a:xfrm>
          <a:prstGeom prst="rect">
            <a:avLst/>
          </a:prstGeom>
          <a:noFill/>
          <a:extLst>
            <a:ext uri="{909E8E84-426E-40DD-AFC4-6F175D3DCCD1}">
              <a14:hiddenFill xmlns:a14="http://schemas.microsoft.com/office/drawing/2010/main">
                <a:solidFill>
                  <a:srgbClr val="FFFFFF"/>
                </a:solidFill>
              </a14:hiddenFill>
            </a:ext>
          </a:extLst>
        </p:spPr>
      </p:pic>
      <p:pic>
        <p:nvPicPr>
          <p:cNvPr id="4" name="Attēls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0740" y="5423477"/>
            <a:ext cx="2420322" cy="883997"/>
          </a:xfrm>
          <a:prstGeom prst="rect">
            <a:avLst/>
          </a:prstGeom>
        </p:spPr>
      </p:pic>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88023" y="5714569"/>
            <a:ext cx="448641" cy="474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36194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464330" y="304100"/>
            <a:ext cx="8229600" cy="676628"/>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lv-LV" sz="4800" b="1" dirty="0">
                <a:solidFill>
                  <a:srgbClr val="000099"/>
                </a:solidFill>
                <a:latin typeface="Century Gothic"/>
              </a:rPr>
              <a:t>Pētījuma izlase</a:t>
            </a:r>
            <a:endParaRPr lang="lv-LV" sz="4800" dirty="0">
              <a:solidFill>
                <a:srgbClr val="000099"/>
              </a:solidFill>
            </a:endParaRPr>
          </a:p>
        </p:txBody>
      </p:sp>
      <p:graphicFrame>
        <p:nvGraphicFramePr>
          <p:cNvPr id="5" name="Satura vietturis 4"/>
          <p:cNvGraphicFramePr>
            <a:graphicFrameLocks noGrp="1"/>
          </p:cNvGraphicFramePr>
          <p:nvPr>
            <p:ph idx="1"/>
            <p:extLst>
              <p:ext uri="{D42A27DB-BD31-4B8C-83A1-F6EECF244321}">
                <p14:modId xmlns:p14="http://schemas.microsoft.com/office/powerpoint/2010/main" val="2996162178"/>
              </p:ext>
            </p:extLst>
          </p:nvPr>
        </p:nvGraphicFramePr>
        <p:xfrm>
          <a:off x="436708" y="1916832"/>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AutoShape 6" descr="Saistīts attēl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v-LV" dirty="0"/>
          </a:p>
        </p:txBody>
      </p:sp>
      <p:sp>
        <p:nvSpPr>
          <p:cNvPr id="4" name="AutoShape 8" descr="Saistīts attēl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v-LV" dirty="0"/>
          </a:p>
        </p:txBody>
      </p:sp>
      <p:pic>
        <p:nvPicPr>
          <p:cNvPr id="7"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52777" y="3833019"/>
            <a:ext cx="1057502" cy="8460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3029241" y="1405125"/>
            <a:ext cx="3104571" cy="584775"/>
          </a:xfrm>
          <a:prstGeom prst="rect">
            <a:avLst/>
          </a:prstGeom>
          <a:noFill/>
        </p:spPr>
        <p:txBody>
          <a:bodyPr wrap="square" rtlCol="0">
            <a:spAutoFit/>
          </a:bodyPr>
          <a:lstStyle/>
          <a:p>
            <a:pPr algn="ctr"/>
            <a:r>
              <a:rPr lang="lv-LV" sz="3200" b="1" dirty="0" smtClean="0"/>
              <a:t>35 Rīgas skolas</a:t>
            </a:r>
            <a:endParaRPr lang="lv-LV" sz="3200" b="1" dirty="0"/>
          </a:p>
        </p:txBody>
      </p:sp>
    </p:spTree>
    <p:extLst>
      <p:ext uri="{BB962C8B-B14F-4D97-AF65-F5344CB8AC3E}">
        <p14:creationId xmlns:p14="http://schemas.microsoft.com/office/powerpoint/2010/main" val="24069571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lv-LV" b="1" dirty="0" smtClean="0">
                <a:solidFill>
                  <a:srgbClr val="000099"/>
                </a:solidFill>
                <a:latin typeface="Century Gothic"/>
                <a:cs typeface="Arial" panose="020B0604020202020204" pitchFamily="34" charset="0"/>
              </a:rPr>
              <a:t>Smēķēšana</a:t>
            </a:r>
            <a:endParaRPr lang="lv-LV" dirty="0">
              <a:solidFill>
                <a:srgbClr val="000099"/>
              </a:solidFill>
            </a:endParaRPr>
          </a:p>
        </p:txBody>
      </p:sp>
      <p:sp>
        <p:nvSpPr>
          <p:cNvPr id="3" name="Satura vietturis 2"/>
          <p:cNvSpPr>
            <a:spLocks noGrp="1"/>
          </p:cNvSpPr>
          <p:nvPr>
            <p:ph idx="1"/>
          </p:nvPr>
        </p:nvSpPr>
        <p:spPr>
          <a:xfrm>
            <a:off x="381000" y="2057400"/>
            <a:ext cx="8363272" cy="3810000"/>
          </a:xfrm>
        </p:spPr>
        <p:txBody>
          <a:bodyPr>
            <a:normAutofit/>
          </a:bodyPr>
          <a:lstStyle/>
          <a:p>
            <a:pPr marL="0" indent="0" algn="just">
              <a:buNone/>
            </a:pPr>
            <a:r>
              <a:rPr lang="lv-LV" sz="2100" dirty="0"/>
              <a:t>Katrs otrais jaunietis kaut reizi savas dzīves laikā ir smēķējis cigaretes. Jāuzsver </a:t>
            </a:r>
            <a:r>
              <a:rPr lang="lv-LV" sz="2100" b="1" dirty="0">
                <a:solidFill>
                  <a:srgbClr val="000099"/>
                </a:solidFill>
              </a:rPr>
              <a:t>pozitīvā tendence</a:t>
            </a:r>
            <a:r>
              <a:rPr lang="lv-LV" sz="2100" dirty="0"/>
              <a:t>, ka ar katru pētījumu (kopš 2008. gada) smēķēt pamēģinājušo 9.-10.klašu skolēnu skaits aizvien samazinās. </a:t>
            </a:r>
            <a:endParaRPr lang="lv-LV" sz="2100" dirty="0" smtClean="0"/>
          </a:p>
          <a:p>
            <a:pPr marL="0" indent="0" algn="just">
              <a:buNone/>
            </a:pPr>
            <a:endParaRPr lang="lv-LV" sz="2100" dirty="0"/>
          </a:p>
          <a:p>
            <a:pPr marL="0" indent="0" algn="just">
              <a:buNone/>
            </a:pPr>
            <a:r>
              <a:rPr lang="lv-LV" sz="2100" dirty="0" smtClean="0"/>
              <a:t>Tā</a:t>
            </a:r>
            <a:r>
              <a:rPr lang="lv-LV" sz="2100" dirty="0"/>
              <a:t>, </a:t>
            </a:r>
            <a:r>
              <a:rPr lang="lv-LV" sz="2100" dirty="0" smtClean="0"/>
              <a:t>piemēram, 2008</a:t>
            </a:r>
            <a:r>
              <a:rPr lang="lv-LV" sz="2100" dirty="0"/>
              <a:t>. gadā smēķēt pamēģinājušo jauniešu skaits bija pusotru reizi lielāks (75% no visiem aptaujātajiem) nekā pašlaik</a:t>
            </a:r>
            <a:r>
              <a:rPr lang="lv-LV" sz="2100" dirty="0" smtClean="0"/>
              <a:t>;</a:t>
            </a:r>
          </a:p>
          <a:p>
            <a:endParaRPr lang="lv-LV" sz="2100" dirty="0"/>
          </a:p>
        </p:txBody>
      </p:sp>
      <p:pic>
        <p:nvPicPr>
          <p:cNvPr id="5128"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66" y="404664"/>
            <a:ext cx="1367036" cy="958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67879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lv-LV" b="1" dirty="0" smtClean="0">
                <a:solidFill>
                  <a:srgbClr val="000099"/>
                </a:solidFill>
              </a:rPr>
              <a:t>Ikdienas smēķētāji</a:t>
            </a:r>
            <a:endParaRPr lang="lv-LV" b="1" dirty="0">
              <a:solidFill>
                <a:srgbClr val="000099"/>
              </a:solidFill>
            </a:endParaRPr>
          </a:p>
        </p:txBody>
      </p:sp>
      <p:sp>
        <p:nvSpPr>
          <p:cNvPr id="4" name="Taisnstūris 3"/>
          <p:cNvSpPr/>
          <p:nvPr/>
        </p:nvSpPr>
        <p:spPr>
          <a:xfrm>
            <a:off x="755576" y="1844824"/>
            <a:ext cx="7992888" cy="2677656"/>
          </a:xfrm>
          <a:prstGeom prst="rect">
            <a:avLst/>
          </a:prstGeom>
        </p:spPr>
        <p:txBody>
          <a:bodyPr wrap="square">
            <a:spAutoFit/>
          </a:bodyPr>
          <a:lstStyle/>
          <a:p>
            <a:pPr lvl="0" algn="just"/>
            <a:r>
              <a:rPr lang="lv-LV" sz="2100" dirty="0"/>
              <a:t>Ikdienas smēķētāju (izsmēķē vismaz vienu cigareti dienā) īpatsvars sasniedz </a:t>
            </a:r>
            <a:r>
              <a:rPr lang="lv-LV" sz="2100" b="1" dirty="0"/>
              <a:t>11%</a:t>
            </a:r>
            <a:r>
              <a:rPr lang="lv-LV" sz="2100" dirty="0"/>
              <a:t> un tas ir mazāk nekā visos iepriekšējos pētījumos kopš </a:t>
            </a:r>
            <a:r>
              <a:rPr lang="lv-LV" sz="2100" dirty="0" smtClean="0"/>
              <a:t>2006.gada. </a:t>
            </a:r>
            <a:endParaRPr lang="lv-LV" sz="2100" dirty="0"/>
          </a:p>
          <a:p>
            <a:pPr lvl="0" algn="just"/>
            <a:endParaRPr lang="lv-LV" sz="2100" dirty="0"/>
          </a:p>
          <a:p>
            <a:pPr lvl="0" algn="just"/>
            <a:r>
              <a:rPr lang="lv-LV" sz="2100" dirty="0" smtClean="0"/>
              <a:t>2008.gadā </a:t>
            </a:r>
            <a:r>
              <a:rPr lang="lv-LV" sz="2100" dirty="0"/>
              <a:t>tādu bija – </a:t>
            </a:r>
            <a:r>
              <a:rPr lang="lv-LV" sz="2100" b="1" dirty="0"/>
              <a:t>30%</a:t>
            </a:r>
            <a:r>
              <a:rPr lang="lv-LV" sz="2100" dirty="0"/>
              <a:t>; </a:t>
            </a:r>
            <a:endParaRPr lang="lv-LV" sz="2100" dirty="0" smtClean="0"/>
          </a:p>
          <a:p>
            <a:pPr lvl="0" algn="just"/>
            <a:r>
              <a:rPr lang="lv-LV" sz="2100" dirty="0" smtClean="0"/>
              <a:t>2010.gadā </a:t>
            </a:r>
            <a:r>
              <a:rPr lang="lv-LV" sz="2100" dirty="0"/>
              <a:t>– 26%; </a:t>
            </a:r>
            <a:endParaRPr lang="lv-LV" sz="2100" dirty="0" smtClean="0"/>
          </a:p>
          <a:p>
            <a:pPr lvl="0" algn="just"/>
            <a:r>
              <a:rPr lang="lv-LV" sz="2100" dirty="0" smtClean="0"/>
              <a:t>2012.gadā </a:t>
            </a:r>
            <a:r>
              <a:rPr lang="lv-LV" sz="2100" dirty="0"/>
              <a:t>– 20%; </a:t>
            </a:r>
            <a:endParaRPr lang="lv-LV" sz="2100" dirty="0" smtClean="0"/>
          </a:p>
          <a:p>
            <a:pPr lvl="0" algn="just"/>
            <a:r>
              <a:rPr lang="lv-LV" sz="2100" dirty="0" smtClean="0"/>
              <a:t>2014.gadā </a:t>
            </a:r>
            <a:r>
              <a:rPr lang="lv-LV" sz="2100" dirty="0"/>
              <a:t>– 12%);</a:t>
            </a:r>
          </a:p>
        </p:txBody>
      </p:sp>
    </p:spTree>
    <p:extLst>
      <p:ext uri="{BB962C8B-B14F-4D97-AF65-F5344CB8AC3E}">
        <p14:creationId xmlns:p14="http://schemas.microsoft.com/office/powerpoint/2010/main" val="4976691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539552" y="188640"/>
            <a:ext cx="8120162" cy="1314745"/>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lv-LV" sz="2200" dirty="0" smtClean="0">
                <a:cs typeface="Times New Roman" panose="02020603050405020304" pitchFamily="18" charset="0"/>
              </a:rPr>
              <a:t/>
            </a:r>
            <a:br>
              <a:rPr lang="lv-LV" sz="2200" dirty="0" smtClean="0">
                <a:cs typeface="Times New Roman" panose="02020603050405020304" pitchFamily="18" charset="0"/>
              </a:rPr>
            </a:br>
            <a:r>
              <a:rPr lang="lv-LV" sz="2200" b="1" dirty="0" smtClean="0">
                <a:cs typeface="Times New Roman" panose="02020603050405020304" pitchFamily="18" charset="0"/>
              </a:rPr>
              <a:t>Ikdienā </a:t>
            </a:r>
            <a:r>
              <a:rPr lang="lv-LV" sz="2200" b="1" dirty="0">
                <a:cs typeface="Times New Roman" panose="02020603050405020304" pitchFamily="18" charset="0"/>
              </a:rPr>
              <a:t>smēķējošie jaunieši – Rīgas pētījuma dati pret starptautiska pētījuma datiem </a:t>
            </a:r>
            <a:r>
              <a:rPr lang="lv-LV" sz="2200" dirty="0" smtClean="0">
                <a:cs typeface="Times New Roman" panose="02020603050405020304" pitchFamily="18" charset="0"/>
              </a:rPr>
              <a:t>(</a:t>
            </a:r>
            <a:r>
              <a:rPr lang="lv-LV" sz="2400" dirty="0"/>
              <a:t>Tallina, </a:t>
            </a:r>
            <a:r>
              <a:rPr lang="lv-LV" sz="2400" dirty="0" smtClean="0"/>
              <a:t>Viļņa</a:t>
            </a:r>
            <a:r>
              <a:rPr lang="lv-LV" sz="2400" dirty="0"/>
              <a:t>, Kauņa, Klaipēda, Sala, Tartu, Sofija, Klaksvika</a:t>
            </a:r>
            <a:r>
              <a:rPr lang="lv-LV" sz="2200" dirty="0" smtClean="0">
                <a:cs typeface="Times New Roman" panose="02020603050405020304" pitchFamily="18" charset="0"/>
              </a:rPr>
              <a:t>)</a:t>
            </a:r>
            <a:r>
              <a:rPr lang="lv-LV" sz="2200" b="1" dirty="0">
                <a:cs typeface="Times New Roman" panose="02020603050405020304" pitchFamily="18" charset="0"/>
              </a:rPr>
              <a:t/>
            </a:r>
            <a:br>
              <a:rPr lang="lv-LV" sz="2200" b="1" dirty="0">
                <a:cs typeface="Times New Roman" panose="02020603050405020304" pitchFamily="18" charset="0"/>
              </a:rPr>
            </a:br>
            <a:endParaRPr lang="lv-LV" sz="2700" b="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907" y="1484784"/>
            <a:ext cx="8390223" cy="5163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āls 4"/>
          <p:cNvSpPr/>
          <p:nvPr/>
        </p:nvSpPr>
        <p:spPr>
          <a:xfrm>
            <a:off x="3779912" y="4473134"/>
            <a:ext cx="504056"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9" name="Ovāls 8"/>
          <p:cNvSpPr/>
          <p:nvPr/>
        </p:nvSpPr>
        <p:spPr>
          <a:xfrm>
            <a:off x="6948264" y="4409492"/>
            <a:ext cx="504056"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Tree>
    <p:extLst>
      <p:ext uri="{BB962C8B-B14F-4D97-AF65-F5344CB8AC3E}">
        <p14:creationId xmlns:p14="http://schemas.microsoft.com/office/powerpoint/2010/main" val="2444982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lv-LV" b="1" dirty="0" smtClean="0">
                <a:solidFill>
                  <a:srgbClr val="000099"/>
                </a:solidFill>
              </a:rPr>
              <a:t>Smēķēšanas izplatība</a:t>
            </a:r>
            <a:endParaRPr lang="lv-LV" b="1" dirty="0">
              <a:solidFill>
                <a:srgbClr val="000099"/>
              </a:solidFill>
            </a:endParaRPr>
          </a:p>
        </p:txBody>
      </p:sp>
      <p:sp>
        <p:nvSpPr>
          <p:cNvPr id="3" name="Satura vietturis 2"/>
          <p:cNvSpPr>
            <a:spLocks noGrp="1"/>
          </p:cNvSpPr>
          <p:nvPr>
            <p:ph idx="1"/>
          </p:nvPr>
        </p:nvSpPr>
        <p:spPr>
          <a:xfrm>
            <a:off x="609600" y="1986372"/>
            <a:ext cx="8280920" cy="3629000"/>
          </a:xfrm>
        </p:spPr>
        <p:txBody>
          <a:bodyPr>
            <a:normAutofit/>
          </a:bodyPr>
          <a:lstStyle/>
          <a:p>
            <a:pPr marL="0" lvl="0" indent="0" algn="just">
              <a:buNone/>
            </a:pPr>
            <a:r>
              <a:rPr lang="lv-LV" sz="2100" dirty="0"/>
              <a:t>Viens no būtiskākajiem faktoriem, kas ir veicinājis smēķētāju skaita samazināšanos </a:t>
            </a:r>
            <a:r>
              <a:rPr lang="lv-LV" sz="2100" dirty="0" smtClean="0"/>
              <a:t>skolēnu </a:t>
            </a:r>
            <a:r>
              <a:rPr lang="lv-LV" sz="2100" dirty="0"/>
              <a:t>vidū, acīmredzot, ir smēķēšanas izplatības samazināšanās visā sabiedrībā. </a:t>
            </a:r>
            <a:r>
              <a:rPr lang="lv-LV" sz="2100" dirty="0" smtClean="0"/>
              <a:t>Skolēnu </a:t>
            </a:r>
            <a:r>
              <a:rPr lang="lv-LV" sz="2100" dirty="0"/>
              <a:t>ģimenēs aizvien retāk smēķē vecāki, brāļi un </a:t>
            </a:r>
            <a:r>
              <a:rPr lang="lv-LV" sz="2100" dirty="0" smtClean="0"/>
              <a:t>māsas.</a:t>
            </a:r>
            <a:endParaRPr lang="lv-LV" sz="2100" dirty="0"/>
          </a:p>
          <a:p>
            <a:endParaRPr lang="lv-LV" sz="2800" dirty="0"/>
          </a:p>
        </p:txBody>
      </p:sp>
      <p:pic>
        <p:nvPicPr>
          <p:cNvPr id="5122" name="Picture 2" descr="Attēlu rezultāti vaicājumam “icons for infographics decrea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307" y="4509120"/>
            <a:ext cx="2212504" cy="22125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01409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a:xfrm>
            <a:off x="228600" y="980728"/>
            <a:ext cx="8599140" cy="1914872"/>
          </a:xfrm>
        </p:spPr>
        <p:txBody>
          <a:bodyPr>
            <a:normAutofit fontScale="70000" lnSpcReduction="20000"/>
          </a:bodyPr>
          <a:lstStyle/>
          <a:p>
            <a:pPr marL="0" indent="0" algn="just">
              <a:buNone/>
            </a:pPr>
            <a:endParaRPr lang="lv-LV" sz="2000" dirty="0" smtClean="0"/>
          </a:p>
          <a:p>
            <a:pPr marL="0" indent="0" algn="just">
              <a:buNone/>
            </a:pPr>
            <a:endParaRPr lang="lv-LV" sz="2000" dirty="0"/>
          </a:p>
          <a:p>
            <a:pPr marL="0" indent="0" algn="just">
              <a:buNone/>
            </a:pPr>
            <a:endParaRPr lang="lv-LV" sz="2000" dirty="0" smtClean="0"/>
          </a:p>
          <a:p>
            <a:pPr marL="0" indent="0" algn="just">
              <a:buNone/>
            </a:pPr>
            <a:r>
              <a:rPr lang="lv-LV" sz="2300" dirty="0" smtClean="0"/>
              <a:t>Kā </a:t>
            </a:r>
            <a:r>
              <a:rPr lang="lv-LV" sz="2300" b="1" dirty="0">
                <a:solidFill>
                  <a:srgbClr val="000099"/>
                </a:solidFill>
              </a:rPr>
              <a:t>negatīva tendence </a:t>
            </a:r>
            <a:r>
              <a:rPr lang="lv-LV" sz="2300" dirty="0" smtClean="0"/>
              <a:t>jāatzīmē – mazinoties </a:t>
            </a:r>
            <a:r>
              <a:rPr lang="lv-LV" sz="2300" dirty="0"/>
              <a:t>tradicionālajai smēķēšanas izplatībai, visai strauji pieaug </a:t>
            </a:r>
            <a:r>
              <a:rPr lang="lv-LV" sz="2300" b="1" dirty="0"/>
              <a:t>elektronisko cigarešu popularitāte </a:t>
            </a:r>
            <a:r>
              <a:rPr lang="lv-LV" sz="2300" dirty="0"/>
              <a:t>jauniešu vidū. </a:t>
            </a:r>
            <a:endParaRPr lang="lv-LV" sz="2300" dirty="0" smtClean="0"/>
          </a:p>
          <a:p>
            <a:pPr marL="0" indent="0" algn="just">
              <a:buNone/>
            </a:pPr>
            <a:endParaRPr lang="lv-LV" sz="2600" dirty="0"/>
          </a:p>
          <a:p>
            <a:pPr marL="0" indent="0">
              <a:buNone/>
            </a:pPr>
            <a:r>
              <a:rPr lang="lv-LV" sz="2600" dirty="0"/>
              <a:t/>
            </a:r>
            <a:br>
              <a:rPr lang="lv-LV" sz="2600" dirty="0"/>
            </a:br>
            <a:endParaRPr lang="lv-LV" sz="2600" dirty="0" smtClean="0"/>
          </a:p>
          <a:p>
            <a:pPr marL="0" indent="0" algn="just">
              <a:buNone/>
            </a:pPr>
            <a:endParaRPr lang="lv-LV" sz="2800" dirty="0"/>
          </a:p>
          <a:p>
            <a:pPr marL="0" indent="0" algn="just">
              <a:buNone/>
            </a:pPr>
            <a:endParaRPr lang="lv-LV" sz="2800" dirty="0"/>
          </a:p>
        </p:txBody>
      </p:sp>
      <p:sp>
        <p:nvSpPr>
          <p:cNvPr id="7" name="Virsraksts 1"/>
          <p:cNvSpPr>
            <a:spLocks noGrp="1"/>
          </p:cNvSpPr>
          <p:nvPr>
            <p:ph type="title"/>
          </p:nvPr>
        </p:nvSpPr>
        <p:spPr>
          <a:xfrm>
            <a:off x="457200" y="274638"/>
            <a:ext cx="8229600" cy="1143000"/>
          </a:xfrm>
        </p:spPr>
        <p:style>
          <a:lnRef idx="1">
            <a:schemeClr val="accent1"/>
          </a:lnRef>
          <a:fillRef idx="2">
            <a:schemeClr val="accent1"/>
          </a:fillRef>
          <a:effectRef idx="1">
            <a:schemeClr val="accent1"/>
          </a:effectRef>
          <a:fontRef idx="minor">
            <a:schemeClr val="dk1"/>
          </a:fontRef>
        </p:style>
        <p:txBody>
          <a:bodyPr>
            <a:normAutofit/>
          </a:bodyPr>
          <a:lstStyle/>
          <a:p>
            <a:r>
              <a:rPr lang="lv-LV" sz="4000" b="1" dirty="0" smtClean="0">
                <a:solidFill>
                  <a:srgbClr val="000099"/>
                </a:solidFill>
              </a:rPr>
              <a:t>Smēķēšanas izplatība</a:t>
            </a:r>
            <a:endParaRPr lang="lv-LV" sz="4000" b="1" dirty="0">
              <a:solidFill>
                <a:srgbClr val="000099"/>
              </a:solidFill>
            </a:endParaRPr>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2362200"/>
            <a:ext cx="6400800" cy="4436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55871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51520" y="274638"/>
            <a:ext cx="8435280" cy="778098"/>
          </a:xfrm>
        </p:spPr>
        <p:style>
          <a:lnRef idx="1">
            <a:schemeClr val="accent1"/>
          </a:lnRef>
          <a:fillRef idx="2">
            <a:schemeClr val="accent1"/>
          </a:fillRef>
          <a:effectRef idx="1">
            <a:schemeClr val="accent1"/>
          </a:effectRef>
          <a:fontRef idx="minor">
            <a:schemeClr val="dk1"/>
          </a:fontRef>
        </p:style>
        <p:txBody>
          <a:bodyPr>
            <a:normAutofit/>
          </a:bodyPr>
          <a:lstStyle/>
          <a:p>
            <a:r>
              <a:rPr lang="lv-LV" sz="4000" b="1" dirty="0" smtClean="0">
                <a:solidFill>
                  <a:srgbClr val="000099"/>
                </a:solidFill>
              </a:rPr>
              <a:t>Smēķēšana un vecums</a:t>
            </a:r>
            <a:endParaRPr lang="lv-LV" sz="4000" b="1" dirty="0">
              <a:solidFill>
                <a:srgbClr val="000099"/>
              </a:solidFill>
            </a:endParaRPr>
          </a:p>
        </p:txBody>
      </p:sp>
      <p:sp>
        <p:nvSpPr>
          <p:cNvPr id="5" name="Satura vietturis 2"/>
          <p:cNvSpPr>
            <a:spLocks noGrp="1"/>
          </p:cNvSpPr>
          <p:nvPr>
            <p:ph idx="1"/>
          </p:nvPr>
        </p:nvSpPr>
        <p:spPr/>
        <p:txBody>
          <a:bodyPr>
            <a:normAutofit/>
          </a:bodyPr>
          <a:lstStyle/>
          <a:p>
            <a:pPr marL="0" lvl="0" indent="0" algn="just">
              <a:buNone/>
            </a:pPr>
            <a:endParaRPr lang="lv-LV" sz="2000" dirty="0" smtClean="0"/>
          </a:p>
          <a:p>
            <a:pPr marL="0" lvl="0" indent="0" algn="just">
              <a:buNone/>
            </a:pPr>
            <a:r>
              <a:rPr lang="lv-LV" sz="2000" dirty="0" smtClean="0"/>
              <a:t>2010</a:t>
            </a:r>
            <a:r>
              <a:rPr lang="lv-LV" sz="2000" dirty="0"/>
              <a:t>.-2016.gadā veikto pētījumu rezultātu salīdzinājums atklāj </a:t>
            </a:r>
            <a:r>
              <a:rPr lang="lv-LV" sz="2000" dirty="0">
                <a:solidFill>
                  <a:srgbClr val="000099"/>
                </a:solidFill>
              </a:rPr>
              <a:t>pozitīvu tendenci</a:t>
            </a:r>
            <a:r>
              <a:rPr lang="lv-LV" sz="2000" dirty="0"/>
              <a:t>, ka kopumā pieaug vecums, kad jaunieši izsmēķē pirmo cigareti vai uzsāk tās smēķēt regulāri. Šogad retāk nekā iepriekšējos pētījumos tika atzīmēts vecums no 11 līdz 13 gadiem, biežāk atzīmēts, ka šīs darbības uzsāktas 14 gadu vecumā vai vēlāk</a:t>
            </a:r>
            <a:r>
              <a:rPr lang="lv-LV" sz="2000" dirty="0" smtClean="0"/>
              <a:t>.</a:t>
            </a:r>
          </a:p>
          <a:p>
            <a:endParaRPr lang="lv-LV" dirty="0" smtClean="0"/>
          </a:p>
          <a:p>
            <a:endParaRPr lang="lv-LV"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280" y="4869160"/>
            <a:ext cx="1541165" cy="15411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09112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ēma">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ēma">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ēma">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2793</TotalTime>
  <Words>2000</Words>
  <Application>Microsoft Office PowerPoint</Application>
  <PresentationFormat>Slaidrāde ekrānā (4:3)</PresentationFormat>
  <Paragraphs>187</Paragraphs>
  <Slides>28</Slides>
  <Notes>26</Notes>
  <HiddenSlides>0</HiddenSlides>
  <MMClips>0</MMClips>
  <ScaleCrop>false</ScaleCrop>
  <HeadingPairs>
    <vt:vector size="4" baseType="variant">
      <vt:variant>
        <vt:lpstr>Dizains</vt:lpstr>
      </vt:variant>
      <vt:variant>
        <vt:i4>1</vt:i4>
      </vt:variant>
      <vt:variant>
        <vt:lpstr>Slaidu virsraksti</vt:lpstr>
      </vt:variant>
      <vt:variant>
        <vt:i4>28</vt:i4>
      </vt:variant>
    </vt:vector>
  </HeadingPairs>
  <TitlesOfParts>
    <vt:vector size="29" baseType="lpstr">
      <vt:lpstr>Office tēma</vt:lpstr>
      <vt:lpstr> Riska un aizsargājošo faktoru ietekme uz atkarību izraisošo vielu lietošanas līmeni jauniešu vidū  6.posms (2016.gads)  </vt:lpstr>
      <vt:lpstr>Pētījuma mērķis</vt:lpstr>
      <vt:lpstr>Pētījuma izlase</vt:lpstr>
      <vt:lpstr>Smēķēšana</vt:lpstr>
      <vt:lpstr>Ikdienas smēķētāji</vt:lpstr>
      <vt:lpstr> Ikdienā smēķējošie jaunieši – Rīgas pētījuma dati pret starptautiska pētījuma datiem (Tallina, Viļņa, Kauņa, Klaipēda, Sala, Tartu, Sofija, Klaksvika) </vt:lpstr>
      <vt:lpstr>Smēķēšanas izplatība</vt:lpstr>
      <vt:lpstr>Smēķēšanas izplatība</vt:lpstr>
      <vt:lpstr>Smēķēšana un vecums</vt:lpstr>
      <vt:lpstr>PowerPoint prezentācija</vt:lpstr>
      <vt:lpstr>Alkohola lietošana</vt:lpstr>
      <vt:lpstr>Alkohola lietošana</vt:lpstr>
      <vt:lpstr>PowerPoint prezentācija</vt:lpstr>
      <vt:lpstr>Alkohola lietošana</vt:lpstr>
      <vt:lpstr>Alkohola lietošana</vt:lpstr>
      <vt:lpstr>Citu aizliegto un atkarību izraisošo vielu lietošana</vt:lpstr>
      <vt:lpstr>PowerPoint prezentācija</vt:lpstr>
      <vt:lpstr>Citu aizliegto un atkarību izraisošo vielu lietošana (2)</vt:lpstr>
      <vt:lpstr>PowerPoint prezentācija</vt:lpstr>
      <vt:lpstr>Personības raksturojums un pašvērtējums</vt:lpstr>
      <vt:lpstr>Personības raksturojums un pašvērtējums (1)</vt:lpstr>
      <vt:lpstr>Personības raksturojums un pašvērtējums (2)</vt:lpstr>
      <vt:lpstr> Attiecības ar vienaudžiem un to ietekme </vt:lpstr>
      <vt:lpstr> Skolas vide un attieksme pret mācībām </vt:lpstr>
      <vt:lpstr> Ģimenes faktoru saistība ar atkarību izraisošo vielu lietošanu </vt:lpstr>
      <vt:lpstr> Apkārtējās vides ietekme </vt:lpstr>
      <vt:lpstr>Brīvā laika pavadīšana</vt:lpstr>
      <vt:lpstr>PowerPoint prezentācija</vt:lpstr>
    </vt:vector>
  </TitlesOfParts>
  <Company>Rīgas Dome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Riska un aizsargājošo faktoru ietekme uz atkarību izraisošo vielu lietošanas līmeni jauniešu vidū  5.posms (2014.gads)</dc:title>
  <dc:creator>Ilona Segliņa</dc:creator>
  <cp:lastModifiedBy>Inese Upelniece</cp:lastModifiedBy>
  <cp:revision>176</cp:revision>
  <cp:lastPrinted>2017-04-06T13:37:03Z</cp:lastPrinted>
  <dcterms:created xsi:type="dcterms:W3CDTF">2015-02-12T07:36:59Z</dcterms:created>
  <dcterms:modified xsi:type="dcterms:W3CDTF">2017-04-07T06:38:30Z</dcterms:modified>
</cp:coreProperties>
</file>